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74"/>
    <a:srgbClr val="FF1010"/>
    <a:srgbClr val="FF0F1D"/>
    <a:srgbClr val="FF461F"/>
    <a:srgbClr val="FF6F25"/>
    <a:srgbClr val="C61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1" autoAdjust="0"/>
    <p:restoredTop sz="89222" autoAdjust="0"/>
  </p:normalViewPr>
  <p:slideViewPr>
    <p:cSldViewPr snapToGrid="0" snapToObjects="1">
      <p:cViewPr>
        <p:scale>
          <a:sx n="110" d="100"/>
          <a:sy n="110" d="100"/>
        </p:scale>
        <p:origin x="-184" y="992"/>
      </p:cViewPr>
      <p:guideLst>
        <p:guide orient="horz" pos="1528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AC6ED-E4BB-CD48-AFDB-984F60EF1D04}" type="datetimeFigureOut">
              <a:rPr lang="de-DE" smtClean="0"/>
              <a:t>26.01.15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9247-5C97-134F-836D-5DF6457413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203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17551-24F1-1A4F-8C62-4C1E2163B4C4}" type="datetimeFigureOut">
              <a:rPr lang="de-DE" smtClean="0"/>
              <a:t>26.01.15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91F44-9C64-C243-AF3A-F3598A9BAE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59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D(\tau)=\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\,d\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\,K(\tau,\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)\,\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D(\tau_i)=D_i=\sum_{l=1}^{N_\tau}\, \Delta\omega_l\, K_{ij}\, \rho_l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D^\rho_i=\sum_{l=1}^{N_\omega}\, \Delta\omega_l\, K_{ij}\, \rho_l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P[D|\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]=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^{-L},\; L=\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D^\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)^2/\sigma_i^2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rho|D,I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{P[D|\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]P[\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rho|I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]}{P[D|I]}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rho|D,I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propto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P[D|\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]P[\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rho|I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rho|I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]=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^{S},\; S=\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\{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}{m}])\\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\int d\omega (1-\frac{\rho}{m}+log[\frac{\rho}{m}]\;\;)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\end{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P[\rho|I]=e^{S},\; S=S[\rho(\omega),m(\omega)]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P[\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rho|D,I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]}{\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rho_l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overset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{!}{=}0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1F44-9C64-C243-AF3A-F3598A9BAEB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94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Different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Bayesian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depending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choice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S!</a:t>
            </a:r>
          </a:p>
          <a:p>
            <a:endParaRPr lang="de-DE" baseline="0" dirty="0" smtClean="0"/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S_{SJ}=\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log\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}{m}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1F44-9C64-C243-AF3A-F3598A9BAEB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50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S_{BR}=\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}{m}+ log\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}{m}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1F44-9C64-C243-AF3A-F3598A9BAEB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96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S_{BR}=\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( 1-\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}{m}+ log\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}{m}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^{-\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\tau}\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)=D(\tau)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=D(\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)+\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</a:t>
            </a:r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langle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tau_j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\rangle=\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\kappa^2 D^2(\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tau_i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)=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lr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a_0\delta(\omega-\omega_0)+\\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a_1\delta(\omega-\omega_1)+\\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a_2\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delta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omega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-\omega_2)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\end{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array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91F44-9C64-C243-AF3A-F3598A9BAEB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45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65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9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1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9244"/>
            <a:ext cx="9144000" cy="150937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3" y="96220"/>
            <a:ext cx="1841986" cy="965824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6542614"/>
            <a:ext cx="9143999" cy="3122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3875" y="6576480"/>
            <a:ext cx="7084308" cy="298454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The Royal Society seminar on Heavy Quarks, "Advanced spectroscopic methods", January 28th 16:30h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69" y="17902"/>
            <a:ext cx="7254950" cy="365125"/>
          </a:xfrm>
          <a:prstGeom prst="rect">
            <a:avLst/>
          </a:prstGeom>
        </p:spPr>
        <p:txBody>
          <a:bodyPr/>
          <a:lstStyle>
            <a:lvl1pPr algn="l">
              <a:defRPr sz="1600" cap="small">
                <a:solidFill>
                  <a:srgbClr val="7F7F7F"/>
                </a:solidFill>
              </a:defRPr>
            </a:lvl1pPr>
          </a:lstStyle>
          <a:p>
            <a:r>
              <a:rPr lang="de-DE" smtClean="0"/>
              <a:t>Beyond MEM: Bayesian spectral reconstruction for lattice QCD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8793" y="657647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>
                <a:solidFill>
                  <a:srgbClr val="7F7F7F"/>
                </a:solidFill>
              </a:defRPr>
            </a:lvl1pPr>
          </a:lstStyle>
          <a:p>
            <a:pPr algn="r"/>
            <a:fld id="{CF76DDC0-4757-F746-8682-8B6B37B8021A}" type="slidenum">
              <a:rPr lang="de-DE" smtClean="0"/>
              <a:pPr algn="r"/>
              <a:t>‹Nr.›</a:t>
            </a:fld>
            <a:endParaRPr lang="de-DE" dirty="0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0" y="389473"/>
            <a:ext cx="8229600" cy="67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60000"/>
              </a:lnSpc>
              <a:defRPr sz="3000" b="1">
                <a:solidFill>
                  <a:srgbClr val="404040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128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80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1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9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07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3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6DDC0-4757-F746-8682-8B6B37B802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3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0" y="-19244"/>
            <a:ext cx="9144000" cy="150937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183" y="96220"/>
            <a:ext cx="1841986" cy="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liegende Ecken des Rechtecks abrunden 7"/>
          <p:cNvSpPr/>
          <p:nvPr/>
        </p:nvSpPr>
        <p:spPr bwMode="auto">
          <a:xfrm>
            <a:off x="990598" y="1649560"/>
            <a:ext cx="7162824" cy="1438840"/>
          </a:xfrm>
          <a:prstGeom prst="round2DiagRect">
            <a:avLst/>
          </a:prstGeom>
          <a:solidFill>
            <a:srgbClr val="FF660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152400" dist="32639" dir="5400000" sx="98000" sy="98000" rotWithShape="0">
              <a:srgbClr val="000000">
                <a:alpha val="24000"/>
              </a:srgb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de-DE" sz="4000" dirty="0" err="1" smtClean="0">
                <a:solidFill>
                  <a:schemeClr val="bg1"/>
                </a:solidFill>
              </a:rPr>
              <a:t>Beyond</a:t>
            </a:r>
            <a:r>
              <a:rPr lang="de-DE" sz="4000" dirty="0" smtClean="0">
                <a:solidFill>
                  <a:schemeClr val="bg1"/>
                </a:solidFill>
              </a:rPr>
              <a:t> MEM: </a:t>
            </a:r>
            <a:r>
              <a:rPr lang="de-DE" sz="4000" dirty="0" err="1" smtClean="0">
                <a:solidFill>
                  <a:schemeClr val="bg1"/>
                </a:solidFill>
              </a:rPr>
              <a:t>Bayesian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spectral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reconstruction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for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lattice</a:t>
            </a:r>
            <a:r>
              <a:rPr lang="de-DE" sz="4000" dirty="0" smtClean="0">
                <a:solidFill>
                  <a:schemeClr val="bg1"/>
                </a:solidFill>
              </a:rPr>
              <a:t> QCD</a:t>
            </a:r>
            <a:endParaRPr lang="de-DE" sz="40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2450" y="3327414"/>
            <a:ext cx="3999100" cy="118217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Alexander Rothkopf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de-DE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Institute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heoretical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Physics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80000"/>
              </a:lnSpc>
            </a:pP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Heidelberg University</a:t>
            </a:r>
            <a:endParaRPr lang="de-DE"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Bild 4" descr="hd_logo_standard_sw_16cm_rgb.png"/>
          <p:cNvPicPr>
            <a:picLocks noChangeAspect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r="46157" b="48181"/>
          <a:stretch/>
        </p:blipFill>
        <p:spPr>
          <a:xfrm>
            <a:off x="0" y="4665160"/>
            <a:ext cx="2230390" cy="2192840"/>
          </a:xfrm>
          <a:prstGeom prst="rect">
            <a:avLst/>
          </a:prstGeom>
        </p:spPr>
      </p:pic>
      <p:pic>
        <p:nvPicPr>
          <p:cNvPr id="12" name="Bild 11" descr="dfg_logo_schriftzug_bl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10" y="6146847"/>
            <a:ext cx="2736304" cy="34948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578" y="4438584"/>
            <a:ext cx="7162844" cy="15939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References:</a:t>
            </a:r>
          </a:p>
          <a:p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A.R.: </a:t>
            </a:r>
            <a:r>
              <a:rPr lang="de-DE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J.Comput.Phys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 238 (2013) 106-114</a:t>
            </a:r>
            <a:endParaRPr lang="de-DE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Y. </a:t>
            </a:r>
            <a:r>
              <a:rPr lang="de-DE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Burnier</a:t>
            </a:r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A.R.: </a:t>
            </a: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Phys.Rev.Lett</a:t>
            </a: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. 111 (2013) </a:t>
            </a: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182003</a:t>
            </a:r>
          </a:p>
          <a:p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S.Kim</a:t>
            </a:r>
            <a:r>
              <a:rPr lang="hu-HU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, P.Petreczky, A.R.: arXiv:</a:t>
            </a: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1409.3630 t.b.p. 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i</a:t>
            </a: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n PRD </a:t>
            </a:r>
          </a:p>
          <a:p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Y.Burnier, O. Kaczmarek, A.R.: </a:t>
            </a:r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arXiv</a:t>
            </a:r>
            <a:r>
              <a:rPr lang="de-DE" sz="15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:</a:t>
            </a:r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1410.7311 </a:t>
            </a:r>
            <a:r>
              <a:rPr lang="de-DE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t.b.p</a:t>
            </a:r>
            <a:r>
              <a:rPr lang="de-DE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in PRL</a:t>
            </a:r>
            <a:r>
              <a:rPr lang="hu-H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</a:p>
          <a:p>
            <a:endParaRPr lang="de-DE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endParaRPr lang="de-DE" sz="15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3200" y="6521722"/>
            <a:ext cx="9372600" cy="467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cap="small" dirty="0">
                <a:solidFill>
                  <a:srgbClr val="404040"/>
                </a:solidFill>
                <a:cs typeface="Calibri"/>
              </a:rPr>
              <a:t>The Royal Society, International Scientific </a:t>
            </a:r>
            <a:r>
              <a:rPr lang="en-US" sz="1600" cap="small" dirty="0" smtClean="0">
                <a:solidFill>
                  <a:srgbClr val="404040"/>
                </a:solidFill>
                <a:cs typeface="Calibri"/>
              </a:rPr>
              <a:t>Seminar on Heavy </a:t>
            </a:r>
            <a:r>
              <a:rPr lang="en-US" sz="1600" cap="small" dirty="0">
                <a:solidFill>
                  <a:srgbClr val="404040"/>
                </a:solidFill>
                <a:cs typeface="Calibri"/>
              </a:rPr>
              <a:t>Q</a:t>
            </a:r>
            <a:r>
              <a:rPr lang="en-US" sz="1600" cap="small" dirty="0" smtClean="0">
                <a:solidFill>
                  <a:srgbClr val="404040"/>
                </a:solidFill>
                <a:cs typeface="Calibri"/>
              </a:rPr>
              <a:t>uarks</a:t>
            </a:r>
            <a:r>
              <a:rPr lang="en-US" sz="1600" cap="small" dirty="0">
                <a:solidFill>
                  <a:srgbClr val="404040"/>
                </a:solidFill>
                <a:cs typeface="Calibri"/>
              </a:rPr>
              <a:t>, </a:t>
            </a:r>
            <a:r>
              <a:rPr lang="en-US" sz="1600" cap="small" dirty="0" err="1">
                <a:solidFill>
                  <a:srgbClr val="404040"/>
                </a:solidFill>
                <a:cs typeface="Calibri"/>
              </a:rPr>
              <a:t>Chicheley</a:t>
            </a:r>
            <a:r>
              <a:rPr lang="en-US" sz="1600" cap="small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600" cap="small" dirty="0" smtClean="0">
                <a:solidFill>
                  <a:srgbClr val="404040"/>
                </a:solidFill>
                <a:cs typeface="Calibri"/>
              </a:rPr>
              <a:t>Hall, UK  (January </a:t>
            </a:r>
            <a:r>
              <a:rPr lang="en-US" sz="1400" cap="small" dirty="0" smtClean="0">
                <a:solidFill>
                  <a:srgbClr val="404040"/>
                </a:solidFill>
                <a:cs typeface="Calibri"/>
              </a:rPr>
              <a:t>28</a:t>
            </a:r>
            <a:r>
              <a:rPr lang="en-US" sz="1600" cap="small" baseline="30000" dirty="0" smtClean="0">
                <a:solidFill>
                  <a:srgbClr val="404040"/>
                </a:solidFill>
                <a:cs typeface="Calibri"/>
              </a:rPr>
              <a:t>th</a:t>
            </a:r>
            <a:r>
              <a:rPr lang="en-US" sz="1600" cap="small" dirty="0" smtClean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400" cap="small" dirty="0" smtClean="0">
                <a:solidFill>
                  <a:srgbClr val="404040"/>
                </a:solidFill>
                <a:cs typeface="Calibri"/>
              </a:rPr>
              <a:t>2015</a:t>
            </a:r>
            <a:r>
              <a:rPr lang="en-US" sz="1600" cap="small" dirty="0" smtClean="0">
                <a:solidFill>
                  <a:srgbClr val="404040"/>
                </a:solidFill>
                <a:cs typeface="Calibri"/>
              </a:rPr>
              <a:t>)</a:t>
            </a:r>
            <a:endParaRPr lang="de-DE" sz="1600" cap="small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78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 and Outlook</a:t>
            </a:r>
            <a:endParaRPr lang="en-US"/>
          </a:p>
        </p:txBody>
      </p:sp>
      <p:grpSp>
        <p:nvGrpSpPr>
          <p:cNvPr id="5" name="Group 32" descr=" 12"/>
          <p:cNvGrpSpPr/>
          <p:nvPr/>
        </p:nvGrpSpPr>
        <p:grpSpPr>
          <a:xfrm>
            <a:off x="367532" y="1488668"/>
            <a:ext cx="8991600" cy="400110"/>
            <a:chOff x="685799" y="5617091"/>
            <a:chExt cx="8991600" cy="400110"/>
          </a:xfrm>
        </p:grpSpPr>
        <p:sp>
          <p:nvSpPr>
            <p:cNvPr id="6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The new Bayesian approach cures several issues of the MEM</a:t>
              </a:r>
              <a:endParaRPr lang="en-US" sz="2000" b="1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676071" y="2008911"/>
            <a:ext cx="8470244" cy="1158914"/>
            <a:chOff x="676071" y="2008911"/>
            <a:chExt cx="8470244" cy="1158914"/>
          </a:xfrm>
        </p:grpSpPr>
        <p:grpSp>
          <p:nvGrpSpPr>
            <p:cNvPr id="8" name="Group 19" descr=" 34"/>
            <p:cNvGrpSpPr/>
            <p:nvPr/>
          </p:nvGrpSpPr>
          <p:grpSpPr>
            <a:xfrm>
              <a:off x="676071" y="2008911"/>
              <a:ext cx="8467929" cy="646331"/>
              <a:chOff x="685799" y="5600096"/>
              <a:chExt cx="8467929" cy="646331"/>
            </a:xfrm>
          </p:grpSpPr>
          <p:sp>
            <p:nvSpPr>
              <p:cNvPr id="9" name="Textfeld 4"/>
              <p:cNvSpPr txBox="1"/>
              <p:nvPr/>
            </p:nvSpPr>
            <p:spPr>
              <a:xfrm>
                <a:off x="878888" y="5600096"/>
                <a:ext cx="8274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Well motivated prior (smoothness, independence of units) without flat directions</a:t>
                </a:r>
                <a:endParaRPr lang="en-US">
                  <a:solidFill>
                    <a:srgbClr val="404040"/>
                  </a:solidFill>
                  <a:cs typeface="Calibri"/>
                </a:endParaRPr>
              </a:p>
              <a:p>
                <a:pPr marL="514350" indent="-514350"/>
                <a:endParaRPr lang="en-US" sz="180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1" name="Group 19" descr=" 34"/>
            <p:cNvGrpSpPr/>
            <p:nvPr/>
          </p:nvGrpSpPr>
          <p:grpSpPr>
            <a:xfrm>
              <a:off x="678386" y="2392211"/>
              <a:ext cx="8467929" cy="369332"/>
              <a:chOff x="685799" y="5600096"/>
              <a:chExt cx="8467929" cy="369332"/>
            </a:xfrm>
          </p:grpSpPr>
          <p:sp>
            <p:nvSpPr>
              <p:cNvPr id="12" name="Textfeld 4"/>
              <p:cNvSpPr txBox="1"/>
              <p:nvPr/>
            </p:nvSpPr>
            <p:spPr>
              <a:xfrm>
                <a:off x="878888" y="5600096"/>
                <a:ext cx="8274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8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Operates in the full search space by construction and yields a unique answer</a:t>
                </a:r>
              </a:p>
            </p:txBody>
          </p:sp>
          <p:sp>
            <p:nvSpPr>
              <p:cNvPr id="13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" name="Group 19" descr=" 34"/>
            <p:cNvGrpSpPr/>
            <p:nvPr/>
          </p:nvGrpSpPr>
          <p:grpSpPr>
            <a:xfrm>
              <a:off x="678386" y="2798493"/>
              <a:ext cx="8467929" cy="369332"/>
              <a:chOff x="685799" y="5600096"/>
              <a:chExt cx="8467929" cy="369332"/>
            </a:xfrm>
          </p:grpSpPr>
          <p:sp>
            <p:nvSpPr>
              <p:cNvPr id="15" name="Textfeld 4"/>
              <p:cNvSpPr txBox="1"/>
              <p:nvPr/>
            </p:nvSpPr>
            <p:spPr>
              <a:xfrm>
                <a:off x="878888" y="5600096"/>
                <a:ext cx="8274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8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Weighting of data vs. prior information explicit, does not require an approximation</a:t>
                </a:r>
              </a:p>
            </p:txBody>
          </p:sp>
          <p:sp>
            <p:nvSpPr>
              <p:cNvPr id="16" name="Rectangle 17"/>
              <p:cNvSpPr/>
              <p:nvPr/>
            </p:nvSpPr>
            <p:spPr>
              <a:xfrm>
                <a:off x="685799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1" name="Gruppierung 40"/>
          <p:cNvGrpSpPr/>
          <p:nvPr/>
        </p:nvGrpSpPr>
        <p:grpSpPr>
          <a:xfrm>
            <a:off x="367532" y="3303618"/>
            <a:ext cx="8991600" cy="1736996"/>
            <a:chOff x="367532" y="3361343"/>
            <a:chExt cx="8991600" cy="1736996"/>
          </a:xfrm>
        </p:grpSpPr>
        <p:grpSp>
          <p:nvGrpSpPr>
            <p:cNvPr id="17" name="Group 32" descr=" 12"/>
            <p:cNvGrpSpPr/>
            <p:nvPr/>
          </p:nvGrpSpPr>
          <p:grpSpPr>
            <a:xfrm>
              <a:off x="367532" y="3361343"/>
              <a:ext cx="8991600" cy="400110"/>
              <a:chOff x="685799" y="5617091"/>
              <a:chExt cx="8991600" cy="400110"/>
            </a:xfrm>
          </p:grpSpPr>
          <p:sp>
            <p:nvSpPr>
              <p:cNvPr id="18" name="Textfeld 4"/>
              <p:cNvSpPr txBox="1"/>
              <p:nvPr/>
            </p:nvSpPr>
            <p:spPr>
              <a:xfrm>
                <a:off x="878888" y="5617091"/>
                <a:ext cx="8798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In practice:</a:t>
                </a:r>
                <a:endParaRPr lang="en-US" sz="20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9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40" name="Gruppierung 39"/>
            <p:cNvGrpSpPr/>
            <p:nvPr/>
          </p:nvGrpSpPr>
          <p:grpSpPr>
            <a:xfrm>
              <a:off x="676071" y="3904682"/>
              <a:ext cx="8472559" cy="1193657"/>
              <a:chOff x="676071" y="3904682"/>
              <a:chExt cx="8472559" cy="1193657"/>
            </a:xfrm>
          </p:grpSpPr>
          <p:grpSp>
            <p:nvGrpSpPr>
              <p:cNvPr id="20" name="Group 19" descr=" 34"/>
              <p:cNvGrpSpPr/>
              <p:nvPr/>
            </p:nvGrpSpPr>
            <p:grpSpPr>
              <a:xfrm>
                <a:off x="676071" y="3904682"/>
                <a:ext cx="8467929" cy="369332"/>
                <a:chOff x="685799" y="5600096"/>
                <a:chExt cx="8467929" cy="369332"/>
              </a:xfrm>
            </p:grpSpPr>
            <p:sp>
              <p:nvSpPr>
                <p:cNvPr id="21" name="Textfeld 4"/>
                <p:cNvSpPr txBox="1"/>
                <p:nvPr/>
              </p:nvSpPr>
              <p:spPr>
                <a:xfrm>
                  <a:off x="878888" y="5600096"/>
                  <a:ext cx="82748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en-US" sz="180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Much </a:t>
                  </a:r>
                  <a:r>
                    <a:rPr lang="en-US" sz="1800" b="1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better resolution </a:t>
                  </a:r>
                  <a:r>
                    <a:rPr lang="en-US" sz="180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for narrow peaks than MEM (bodes well for T=0 application)</a:t>
                  </a:r>
                </a:p>
              </p:txBody>
            </p:sp>
            <p:sp>
              <p:nvSpPr>
                <p:cNvPr id="22" name="Rectangle 17"/>
                <p:cNvSpPr/>
                <p:nvPr/>
              </p:nvSpPr>
              <p:spPr>
                <a:xfrm>
                  <a:off x="685799" y="5772150"/>
                  <a:ext cx="75337" cy="73152"/>
                </a:xfrm>
                <a:prstGeom prst="rect">
                  <a:avLst/>
                </a:prstGeom>
                <a:solidFill>
                  <a:srgbClr val="FF6600"/>
                </a:solidFill>
                <a:ln w="19050"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" name="Group 19" descr=" 34"/>
              <p:cNvGrpSpPr/>
              <p:nvPr/>
            </p:nvGrpSpPr>
            <p:grpSpPr>
              <a:xfrm>
                <a:off x="678386" y="4287982"/>
                <a:ext cx="8467929" cy="369332"/>
                <a:chOff x="685799" y="5600096"/>
                <a:chExt cx="8467929" cy="369332"/>
              </a:xfrm>
            </p:grpSpPr>
            <p:sp>
              <p:nvSpPr>
                <p:cNvPr id="24" name="Textfeld 4"/>
                <p:cNvSpPr txBox="1"/>
                <p:nvPr/>
              </p:nvSpPr>
              <p:spPr>
                <a:xfrm>
                  <a:off x="878888" y="5600096"/>
                  <a:ext cx="82748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en-US" sz="180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Search space </a:t>
                  </a:r>
                  <a:r>
                    <a:rPr lang="en-US" sz="1800" b="1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independent of N</a:t>
                  </a:r>
                  <a:r>
                    <a:rPr lang="en-US" sz="1800" b="1" baseline="-2500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τ </a:t>
                  </a:r>
                  <a:r>
                    <a:rPr lang="en-US" sz="180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(c.p. fixed scale lattice QCD at T&gt;0)</a:t>
                  </a:r>
                  <a:endParaRPr lang="en-US" sz="1800" baseline="-25000" smtClean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" name="Rectangle 17"/>
                <p:cNvSpPr/>
                <p:nvPr/>
              </p:nvSpPr>
              <p:spPr>
                <a:xfrm>
                  <a:off x="685799" y="5772150"/>
                  <a:ext cx="75337" cy="73152"/>
                </a:xfrm>
                <a:prstGeom prst="rect">
                  <a:avLst/>
                </a:prstGeom>
                <a:solidFill>
                  <a:srgbClr val="FF6600"/>
                </a:solidFill>
                <a:ln w="19050"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6" name="Group 19" descr=" 34"/>
              <p:cNvGrpSpPr/>
              <p:nvPr/>
            </p:nvGrpSpPr>
            <p:grpSpPr>
              <a:xfrm>
                <a:off x="680701" y="4729007"/>
                <a:ext cx="8467929" cy="369332"/>
                <a:chOff x="685799" y="5600096"/>
                <a:chExt cx="8467929" cy="369332"/>
              </a:xfrm>
            </p:grpSpPr>
            <p:sp>
              <p:nvSpPr>
                <p:cNvPr id="27" name="Textfeld 4"/>
                <p:cNvSpPr txBox="1"/>
                <p:nvPr/>
              </p:nvSpPr>
              <p:spPr>
                <a:xfrm>
                  <a:off x="878888" y="5600096"/>
                  <a:ext cx="82748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en-US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Numerical </a:t>
                  </a:r>
                  <a:r>
                    <a:rPr lang="en-US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ringing </a:t>
                  </a:r>
                  <a:r>
                    <a:rPr lang="en-US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in </a:t>
                  </a:r>
                  <a:r>
                    <a:rPr lang="en-US" dirty="0" smtClean="0">
                      <a:solidFill>
                        <a:srgbClr val="404040"/>
                      </a:solidFill>
                      <a:latin typeface="Calibri"/>
                      <a:cs typeface="Calibri"/>
                    </a:rPr>
                    <a:t>NRQCD: comparison to non-interacting spectra  </a:t>
                  </a:r>
                  <a:endParaRPr lang="en-US" sz="1800" dirty="0" smtClean="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" name="Rectangle 17"/>
                <p:cNvSpPr/>
                <p:nvPr/>
              </p:nvSpPr>
              <p:spPr>
                <a:xfrm>
                  <a:off x="685799" y="5772150"/>
                  <a:ext cx="75337" cy="73152"/>
                </a:xfrm>
                <a:prstGeom prst="rect">
                  <a:avLst/>
                </a:prstGeom>
                <a:solidFill>
                  <a:srgbClr val="FF6600"/>
                </a:solidFill>
                <a:ln w="19050"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srgbClr val="40404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grpSp>
        <p:nvGrpSpPr>
          <p:cNvPr id="42" name="Gruppierung 41"/>
          <p:cNvGrpSpPr/>
          <p:nvPr/>
        </p:nvGrpSpPr>
        <p:grpSpPr>
          <a:xfrm>
            <a:off x="367532" y="5291745"/>
            <a:ext cx="8991600" cy="797214"/>
            <a:chOff x="367532" y="5361015"/>
            <a:chExt cx="8991600" cy="797214"/>
          </a:xfrm>
        </p:grpSpPr>
        <p:grpSp>
          <p:nvGrpSpPr>
            <p:cNvPr id="29" name="Group 32" descr=" 12"/>
            <p:cNvGrpSpPr/>
            <p:nvPr/>
          </p:nvGrpSpPr>
          <p:grpSpPr>
            <a:xfrm>
              <a:off x="367532" y="5361015"/>
              <a:ext cx="8991600" cy="400110"/>
              <a:chOff x="685799" y="5617091"/>
              <a:chExt cx="8991600" cy="400110"/>
            </a:xfrm>
          </p:grpSpPr>
          <p:sp>
            <p:nvSpPr>
              <p:cNvPr id="30" name="Textfeld 4"/>
              <p:cNvSpPr txBox="1"/>
              <p:nvPr/>
            </p:nvSpPr>
            <p:spPr>
              <a:xfrm>
                <a:off x="878888" y="5617091"/>
                <a:ext cx="8798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Work in progress:</a:t>
                </a:r>
                <a:endParaRPr lang="en-US" sz="20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1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2" name="Group 19" descr=" 34"/>
            <p:cNvGrpSpPr/>
            <p:nvPr/>
          </p:nvGrpSpPr>
          <p:grpSpPr>
            <a:xfrm>
              <a:off x="676071" y="5788897"/>
              <a:ext cx="8467929" cy="369332"/>
              <a:chOff x="685799" y="5553916"/>
              <a:chExt cx="8467929" cy="369332"/>
            </a:xfrm>
          </p:grpSpPr>
          <p:sp>
            <p:nvSpPr>
              <p:cNvPr id="33" name="Textfeld 4"/>
              <p:cNvSpPr txBox="1"/>
              <p:nvPr/>
            </p:nvSpPr>
            <p:spPr>
              <a:xfrm>
                <a:off x="878888" y="5553916"/>
                <a:ext cx="8274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8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Generalization to arbitrary ρ</a:t>
                </a:r>
                <a:r>
                  <a:rPr lang="en-US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 for use with perturbative subtracted correlators</a:t>
                </a:r>
                <a:endParaRPr lang="en-US" sz="1800" smtClean="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" name="Rectangle 17"/>
              <p:cNvSpPr/>
              <p:nvPr/>
            </p:nvSpPr>
            <p:spPr>
              <a:xfrm>
                <a:off x="685799" y="572597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264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1688438" y="2767281"/>
            <a:ext cx="5767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smtClean="0"/>
              <a:t>Backup slides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269567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Numerical</a:t>
            </a:r>
            <a:r>
              <a:rPr lang="de-DE" dirty="0" smtClean="0"/>
              <a:t> </a:t>
            </a:r>
            <a:r>
              <a:rPr lang="de-DE" dirty="0" err="1" smtClean="0"/>
              <a:t>ringing</a:t>
            </a:r>
            <a:endParaRPr lang="de-DE" dirty="0"/>
          </a:p>
        </p:txBody>
      </p:sp>
      <p:grpSp>
        <p:nvGrpSpPr>
          <p:cNvPr id="5" name="Group 32" descr=" 12"/>
          <p:cNvGrpSpPr/>
          <p:nvPr/>
        </p:nvGrpSpPr>
        <p:grpSpPr>
          <a:xfrm>
            <a:off x="367532" y="1488668"/>
            <a:ext cx="8991600" cy="400110"/>
            <a:chOff x="685799" y="5617091"/>
            <a:chExt cx="8991600" cy="400110"/>
          </a:xfrm>
        </p:grpSpPr>
        <p:sp>
          <p:nvSpPr>
            <p:cNvPr id="6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Well known phenomenon e.g. in the closely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related inverse Fourier transform</a:t>
              </a:r>
              <a:endPara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19" descr=" 34"/>
          <p:cNvGrpSpPr/>
          <p:nvPr/>
        </p:nvGrpSpPr>
        <p:grpSpPr>
          <a:xfrm>
            <a:off x="560621" y="5541249"/>
            <a:ext cx="8467929" cy="369332"/>
            <a:chOff x="685799" y="5600096"/>
            <a:chExt cx="8467929" cy="369332"/>
          </a:xfrm>
        </p:grpSpPr>
        <p:sp>
          <p:nvSpPr>
            <p:cNvPr id="9" name="Textfeld 4"/>
            <p:cNvSpPr txBox="1"/>
            <p:nvPr/>
          </p:nvSpPr>
          <p:spPr>
            <a:xfrm>
              <a:off x="878888" y="5600096"/>
              <a:ext cx="827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Characteristic overshoot where the signal changes rapidly</a:t>
              </a:r>
              <a:endParaRPr lang="en-US" sz="1800" b="1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1" name="Bild 10" descr="FourierIntui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8" y="2570487"/>
            <a:ext cx="4670547" cy="2919092"/>
          </a:xfrm>
          <a:prstGeom prst="rect">
            <a:avLst/>
          </a:prstGeom>
        </p:spPr>
      </p:pic>
      <p:grpSp>
        <p:nvGrpSpPr>
          <p:cNvPr id="12" name="Group 32" descr=" 12"/>
          <p:cNvGrpSpPr/>
          <p:nvPr/>
        </p:nvGrpSpPr>
        <p:grpSpPr>
          <a:xfrm>
            <a:off x="367532" y="1941137"/>
            <a:ext cx="8991600" cy="400110"/>
            <a:chOff x="685799" y="5617091"/>
            <a:chExt cx="8991600" cy="400110"/>
          </a:xfrm>
        </p:grpSpPr>
        <p:sp>
          <p:nvSpPr>
            <p:cNvPr id="13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If based on a finite number of Fourier coefficients: Gibbs ringing</a:t>
              </a:r>
              <a:endPara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" name="Group 19" descr=" 34"/>
          <p:cNvGrpSpPr/>
          <p:nvPr/>
        </p:nvGrpSpPr>
        <p:grpSpPr>
          <a:xfrm>
            <a:off x="551391" y="5947639"/>
            <a:ext cx="8467929" cy="369332"/>
            <a:chOff x="685799" y="5600096"/>
            <a:chExt cx="8467929" cy="369332"/>
          </a:xfrm>
        </p:grpSpPr>
        <p:sp>
          <p:nvSpPr>
            <p:cNvPr id="16" name="Textfeld 4"/>
            <p:cNvSpPr txBox="1"/>
            <p:nvPr/>
          </p:nvSpPr>
          <p:spPr>
            <a:xfrm>
              <a:off x="878888" y="5600096"/>
              <a:ext cx="827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Result </a:t>
              </a:r>
              <a:r>
                <a:rPr lang="en-US" dirty="0" smtClean="0">
                  <a:solidFill>
                    <a:srgbClr val="404040"/>
                  </a:solidFill>
                  <a:latin typeface="Calibri"/>
                  <a:cs typeface="Calibri"/>
                </a:rPr>
                <a:t>of the </a:t>
              </a:r>
              <a:r>
                <a:rPr lang="en-US" sz="1800" dirty="0" smtClean="0">
                  <a:solidFill>
                    <a:srgbClr val="404040"/>
                  </a:solidFill>
                  <a:latin typeface="Calibri"/>
                  <a:cs typeface="Calibri"/>
                </a:rPr>
                <a:t>inversion extends beyond the compact support of original signal </a:t>
              </a:r>
              <a:endParaRPr lang="en-US" sz="1800" b="1" baseline="-25000" dirty="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1" name="Gruppierung 20"/>
          <p:cNvGrpSpPr/>
          <p:nvPr/>
        </p:nvGrpSpPr>
        <p:grpSpPr>
          <a:xfrm>
            <a:off x="5801585" y="3394488"/>
            <a:ext cx="1528799" cy="1075784"/>
            <a:chOff x="6038273" y="2620941"/>
            <a:chExt cx="1528799" cy="1075784"/>
          </a:xfrm>
        </p:grpSpPr>
        <p:sp>
          <p:nvSpPr>
            <p:cNvPr id="18" name="Textfeld 17"/>
            <p:cNvSpPr txBox="1"/>
            <p:nvPr/>
          </p:nvSpPr>
          <p:spPr>
            <a:xfrm>
              <a:off x="6038273" y="2990273"/>
              <a:ext cx="110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F1D"/>
                  </a:solidFill>
                </a:rPr>
                <a:t>IFT </a:t>
              </a:r>
              <a:r>
                <a:rPr lang="de-DE" dirty="0" err="1" smtClean="0">
                  <a:solidFill>
                    <a:srgbClr val="FF0F1D"/>
                  </a:solidFill>
                </a:rPr>
                <a:t>N</a:t>
              </a:r>
              <a:r>
                <a:rPr lang="de-DE" baseline="-25000" dirty="0" err="1" smtClean="0">
                  <a:solidFill>
                    <a:srgbClr val="FF0F1D"/>
                  </a:solidFill>
                </a:rPr>
                <a:t>τ</a:t>
              </a:r>
              <a:r>
                <a:rPr lang="de-DE" dirty="0" smtClean="0">
                  <a:solidFill>
                    <a:srgbClr val="FF0F1D"/>
                  </a:solidFill>
                </a:rPr>
                <a:t>=16</a:t>
              </a:r>
              <a:endParaRPr lang="de-DE" dirty="0">
                <a:solidFill>
                  <a:srgbClr val="FF0F1D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040588" y="3327393"/>
              <a:ext cx="1071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6600"/>
                  </a:solidFill>
                </a:rPr>
                <a:t>IFT </a:t>
              </a:r>
              <a:r>
                <a:rPr lang="de-DE" dirty="0" err="1" smtClean="0">
                  <a:solidFill>
                    <a:srgbClr val="FF6600"/>
                  </a:solidFill>
                </a:rPr>
                <a:t>N</a:t>
              </a:r>
              <a:r>
                <a:rPr lang="de-DE" baseline="-25000" dirty="0" err="1" smtClean="0">
                  <a:solidFill>
                    <a:srgbClr val="FF6600"/>
                  </a:solidFill>
                </a:rPr>
                <a:t>τ</a:t>
              </a:r>
              <a:r>
                <a:rPr lang="de-DE" dirty="0" smtClean="0">
                  <a:solidFill>
                    <a:srgbClr val="FF6600"/>
                  </a:solidFill>
                </a:rPr>
                <a:t>=32</a:t>
              </a:r>
              <a:endParaRPr lang="de-DE" dirty="0">
                <a:solidFill>
                  <a:srgbClr val="FF66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6044976" y="2620941"/>
              <a:ext cx="152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0000FF"/>
                  </a:solidFill>
                </a:rPr>
                <a:t>Original Signal</a:t>
              </a:r>
              <a:endParaRPr lang="de-DE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43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Beyond MEM: Bayesian spectral reconstruction for lattice QCD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revisited</a:t>
            </a:r>
            <a:endParaRPr lang="de-DE" dirty="0"/>
          </a:p>
        </p:txBody>
      </p:sp>
      <p:grpSp>
        <p:nvGrpSpPr>
          <p:cNvPr id="7" name="Group 32" descr=" 12"/>
          <p:cNvGrpSpPr/>
          <p:nvPr/>
        </p:nvGrpSpPr>
        <p:grpSpPr>
          <a:xfrm>
            <a:off x="367532" y="2898368"/>
            <a:ext cx="8991600" cy="400110"/>
            <a:chOff x="685799" y="5617091"/>
            <a:chExt cx="8991600" cy="400110"/>
          </a:xfrm>
        </p:grpSpPr>
        <p:sp>
          <p:nvSpPr>
            <p:cNvPr id="8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Ill-posed: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simple χ</a:t>
              </a:r>
              <a:r>
                <a:rPr lang="en-US" sz="2000" baseline="30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2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fit of </a:t>
              </a:r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ρ</a:t>
              </a:r>
              <a:r>
                <a:rPr lang="en-US" sz="2000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to D</a:t>
              </a:r>
              <a:r>
                <a:rPr lang="en-US" sz="20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is underdetermined, i.e. no unique answer</a:t>
              </a:r>
              <a:endPara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9" name="Gruppierung 38"/>
          <p:cNvGrpSpPr/>
          <p:nvPr/>
        </p:nvGrpSpPr>
        <p:grpSpPr>
          <a:xfrm>
            <a:off x="4321486" y="4114747"/>
            <a:ext cx="4761324" cy="1142873"/>
            <a:chOff x="4321486" y="4114747"/>
            <a:chExt cx="4761324" cy="1142873"/>
          </a:xfrm>
        </p:grpSpPr>
        <p:sp>
          <p:nvSpPr>
            <p:cNvPr id="19" name="Textfeld 4"/>
            <p:cNvSpPr txBox="1"/>
            <p:nvPr/>
          </p:nvSpPr>
          <p:spPr>
            <a:xfrm>
              <a:off x="4518057" y="4888288"/>
              <a:ext cx="4473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Likelihood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: How is the data measured</a:t>
              </a:r>
              <a:endPara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grpSp>
          <p:nvGrpSpPr>
            <p:cNvPr id="31" name="Gruppierung 30"/>
            <p:cNvGrpSpPr/>
            <p:nvPr/>
          </p:nvGrpSpPr>
          <p:grpSpPr>
            <a:xfrm>
              <a:off x="4321486" y="4114747"/>
              <a:ext cx="4761324" cy="741215"/>
              <a:chOff x="4344576" y="4276377"/>
              <a:chExt cx="4761324" cy="741215"/>
            </a:xfrm>
          </p:grpSpPr>
          <p:sp>
            <p:nvSpPr>
              <p:cNvPr id="25" name="Diagonal liegende Ecken des Rechtecks abrunden 24"/>
              <p:cNvSpPr/>
              <p:nvPr/>
            </p:nvSpPr>
            <p:spPr>
              <a:xfrm>
                <a:off x="4344576" y="4276377"/>
                <a:ext cx="4761324" cy="741215"/>
              </a:xfrm>
              <a:prstGeom prst="round2DiagRect">
                <a:avLst/>
              </a:prstGeom>
              <a:solidFill>
                <a:srgbClr val="FFFFFF"/>
              </a:solidFill>
              <a:ln>
                <a:solidFill>
                  <a:srgbClr val="D9D9D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2" name="Bild 21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076" y="4313323"/>
                <a:ext cx="4618612" cy="673100"/>
              </a:xfrm>
              <a:prstGeom prst="rect">
                <a:avLst/>
              </a:prstGeom>
            </p:spPr>
          </p:pic>
        </p:grpSp>
      </p:grpSp>
      <p:grpSp>
        <p:nvGrpSpPr>
          <p:cNvPr id="40" name="Gruppierung 39"/>
          <p:cNvGrpSpPr/>
          <p:nvPr/>
        </p:nvGrpSpPr>
        <p:grpSpPr>
          <a:xfrm>
            <a:off x="4460026" y="5457180"/>
            <a:ext cx="4822513" cy="1140637"/>
            <a:chOff x="4460026" y="5457180"/>
            <a:chExt cx="4822513" cy="1140637"/>
          </a:xfrm>
        </p:grpSpPr>
        <p:sp>
          <p:nvSpPr>
            <p:cNvPr id="21" name="Textfeld 4"/>
            <p:cNvSpPr txBox="1"/>
            <p:nvPr/>
          </p:nvSpPr>
          <p:spPr>
            <a:xfrm>
              <a:off x="4460026" y="5997653"/>
              <a:ext cx="482251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/>
              <a:r>
                <a: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Prior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: What else is known about </a:t>
              </a:r>
              <a:r>
                <a:rPr lang="en-US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ρ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  <a:p>
              <a:pPr marL="514350" indent="-514350" algn="ctr"/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(functional form of S and default model m: </a:t>
              </a:r>
              <a:r>
                <a:rPr lang="en-US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δS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/</a:t>
              </a:r>
              <a:r>
                <a:rPr lang="en-US" sz="15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δρ|</a:t>
              </a:r>
              <a:r>
                <a:rPr lang="en-US" sz="1500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ρ</a:t>
              </a:r>
              <a:r>
                <a:rPr lang="en-US" sz="1500" baseline="-25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=m</a:t>
              </a:r>
              <a:r>
                <a:rPr lang="en-US" sz="1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=0)</a:t>
              </a:r>
            </a:p>
          </p:txBody>
        </p:sp>
        <p:grpSp>
          <p:nvGrpSpPr>
            <p:cNvPr id="33" name="Gruppierung 32"/>
            <p:cNvGrpSpPr/>
            <p:nvPr/>
          </p:nvGrpSpPr>
          <p:grpSpPr>
            <a:xfrm>
              <a:off x="4829881" y="5457180"/>
              <a:ext cx="3949279" cy="473892"/>
              <a:chOff x="4829881" y="5434090"/>
              <a:chExt cx="3949279" cy="473892"/>
            </a:xfrm>
          </p:grpSpPr>
          <p:sp>
            <p:nvSpPr>
              <p:cNvPr id="32" name="Diagonal liegende Ecken des Rechtecks abrunden 31"/>
              <p:cNvSpPr/>
              <p:nvPr/>
            </p:nvSpPr>
            <p:spPr>
              <a:xfrm>
                <a:off x="4829881" y="5434090"/>
                <a:ext cx="3949279" cy="473892"/>
              </a:xfrm>
              <a:prstGeom prst="round2DiagRect">
                <a:avLst/>
              </a:prstGeom>
              <a:solidFill>
                <a:srgbClr val="FFFFFF"/>
              </a:solidFill>
              <a:ln>
                <a:solidFill>
                  <a:srgbClr val="D9D9D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4" name="Bild 23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9057" y="5501050"/>
                <a:ext cx="3787743" cy="323536"/>
              </a:xfrm>
              <a:prstGeom prst="rect">
                <a:avLst/>
              </a:prstGeom>
            </p:spPr>
          </p:pic>
        </p:grpSp>
      </p:grpSp>
      <p:grpSp>
        <p:nvGrpSpPr>
          <p:cNvPr id="38" name="Gruppierung 37"/>
          <p:cNvGrpSpPr/>
          <p:nvPr/>
        </p:nvGrpSpPr>
        <p:grpSpPr>
          <a:xfrm>
            <a:off x="354832" y="3495268"/>
            <a:ext cx="9004300" cy="1301810"/>
            <a:chOff x="354832" y="3495268"/>
            <a:chExt cx="9004300" cy="1301810"/>
          </a:xfrm>
        </p:grpSpPr>
        <p:sp>
          <p:nvSpPr>
            <p:cNvPr id="28" name="Diagonal liegende Ecken des Rechtecks abrunden 27"/>
            <p:cNvSpPr/>
            <p:nvPr/>
          </p:nvSpPr>
          <p:spPr>
            <a:xfrm>
              <a:off x="354832" y="4187478"/>
              <a:ext cx="3696468" cy="609600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4" name="Group 32" descr=" 12"/>
            <p:cNvGrpSpPr/>
            <p:nvPr/>
          </p:nvGrpSpPr>
          <p:grpSpPr>
            <a:xfrm>
              <a:off x="367532" y="3495268"/>
              <a:ext cx="8991600" cy="400110"/>
              <a:chOff x="685799" y="5617091"/>
              <a:chExt cx="8991600" cy="400110"/>
            </a:xfrm>
          </p:grpSpPr>
          <p:sp>
            <p:nvSpPr>
              <p:cNvPr id="15" name="Textfeld 4"/>
              <p:cNvSpPr txBox="1"/>
              <p:nvPr/>
            </p:nvSpPr>
            <p:spPr>
              <a:xfrm>
                <a:off x="878888" y="5617091"/>
                <a:ext cx="8798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Bayes Theorem: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Systematic inclusion of additional prior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knowledge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(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)</a:t>
                </a:r>
                <a:endParaRPr lang="en-US" sz="20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26" name="Bild 2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732" y="4343400"/>
              <a:ext cx="3505200" cy="329470"/>
            </a:xfrm>
            <a:prstGeom prst="rect">
              <a:avLst/>
            </a:prstGeom>
          </p:spPr>
        </p:pic>
      </p:grpSp>
      <p:grpSp>
        <p:nvGrpSpPr>
          <p:cNvPr id="41" name="Gruppierung 40"/>
          <p:cNvGrpSpPr/>
          <p:nvPr/>
        </p:nvGrpSpPr>
        <p:grpSpPr>
          <a:xfrm>
            <a:off x="1216025" y="4913688"/>
            <a:ext cx="1882775" cy="1334102"/>
            <a:chOff x="1216025" y="4913688"/>
            <a:chExt cx="1882775" cy="1334102"/>
          </a:xfrm>
        </p:grpSpPr>
        <p:sp>
          <p:nvSpPr>
            <p:cNvPr id="29" name="Pfeil nach unten 28"/>
            <p:cNvSpPr/>
            <p:nvPr/>
          </p:nvSpPr>
          <p:spPr>
            <a:xfrm>
              <a:off x="1866900" y="4913688"/>
              <a:ext cx="368300" cy="49731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Bild 29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25" y="5520951"/>
              <a:ext cx="1882775" cy="726839"/>
            </a:xfrm>
            <a:prstGeom prst="rect">
              <a:avLst/>
            </a:prstGeom>
          </p:spPr>
        </p:pic>
      </p:grpSp>
      <p:grpSp>
        <p:nvGrpSpPr>
          <p:cNvPr id="37" name="Gruppierung 36"/>
          <p:cNvGrpSpPr/>
          <p:nvPr/>
        </p:nvGrpSpPr>
        <p:grpSpPr>
          <a:xfrm>
            <a:off x="367532" y="1488668"/>
            <a:ext cx="8991600" cy="1275602"/>
            <a:chOff x="367532" y="1488668"/>
            <a:chExt cx="8991600" cy="1275602"/>
          </a:xfrm>
        </p:grpSpPr>
        <p:pic>
          <p:nvPicPr>
            <p:cNvPr id="6" name="Bild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45" y="2091918"/>
              <a:ext cx="3060700" cy="606153"/>
            </a:xfrm>
            <a:prstGeom prst="rect">
              <a:avLst/>
            </a:prstGeom>
          </p:spPr>
        </p:pic>
        <p:grpSp>
          <p:nvGrpSpPr>
            <p:cNvPr id="10" name="Group 32" descr=" 12"/>
            <p:cNvGrpSpPr/>
            <p:nvPr/>
          </p:nvGrpSpPr>
          <p:grpSpPr>
            <a:xfrm>
              <a:off x="367532" y="1488668"/>
              <a:ext cx="8991600" cy="400110"/>
              <a:chOff x="685799" y="5617091"/>
              <a:chExt cx="8991600" cy="400110"/>
            </a:xfrm>
          </p:grpSpPr>
          <p:sp>
            <p:nvSpPr>
              <p:cNvPr id="11" name="Textfeld 4"/>
              <p:cNvSpPr txBox="1"/>
              <p:nvPr/>
            </p:nvSpPr>
            <p:spPr>
              <a:xfrm>
                <a:off x="878888" y="5617091"/>
                <a:ext cx="8798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Task: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Extract from </a:t>
                </a:r>
                <a:r>
                  <a:rPr 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N</a:t>
                </a:r>
                <a:r>
                  <a:rPr lang="en-US" sz="2000" baseline="-25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τ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 noisy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data points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D</a:t>
                </a:r>
                <a:r>
                  <a:rPr lang="en-US" sz="2000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i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the spectrum </a:t>
                </a:r>
                <a:r>
                  <a:rPr 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ρ</a:t>
                </a:r>
                <a:r>
                  <a:rPr lang="en-US" sz="2000" baseline="-25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l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at </a:t>
                </a:r>
                <a:r>
                  <a:rPr 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N</a:t>
                </a:r>
                <a:r>
                  <a:rPr lang="en-US" sz="2000" baseline="-25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ω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&gt;&gt;</a:t>
                </a:r>
                <a:r>
                  <a:rPr 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N</a:t>
                </a:r>
                <a:r>
                  <a:rPr lang="en-US" sz="2000" baseline="-25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τ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frequencies</a:t>
                </a:r>
                <a:endParaRPr lang="en-US" sz="2000" b="1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35" name="Bild 34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623" y="2270886"/>
              <a:ext cx="1293685" cy="248505"/>
            </a:xfrm>
            <a:prstGeom prst="rect">
              <a:avLst/>
            </a:prstGeom>
          </p:spPr>
        </p:pic>
        <p:pic>
          <p:nvPicPr>
            <p:cNvPr id="36" name="Bild 3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387" y="2015547"/>
              <a:ext cx="2232174" cy="748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024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ierung 76"/>
          <p:cNvGrpSpPr/>
          <p:nvPr/>
        </p:nvGrpSpPr>
        <p:grpSpPr>
          <a:xfrm>
            <a:off x="5111578" y="1962248"/>
            <a:ext cx="3975100" cy="3426880"/>
            <a:chOff x="5111578" y="1962248"/>
            <a:chExt cx="3975100" cy="3426880"/>
          </a:xfrm>
        </p:grpSpPr>
        <p:sp>
          <p:nvSpPr>
            <p:cNvPr id="6" name="Oval 5"/>
            <p:cNvSpPr/>
            <p:nvPr/>
          </p:nvSpPr>
          <p:spPr>
            <a:xfrm>
              <a:off x="5111578" y="1962248"/>
              <a:ext cx="3975100" cy="3426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58462" y="2119264"/>
              <a:ext cx="2155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</a:rPr>
                <a:t>all possible discrete ρ`s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MEM and Beyond</a:t>
            </a:r>
            <a:endParaRPr lang="en-US"/>
          </a:p>
        </p:txBody>
      </p:sp>
      <p:grpSp>
        <p:nvGrpSpPr>
          <p:cNvPr id="78" name="Gruppierung 77"/>
          <p:cNvGrpSpPr/>
          <p:nvPr/>
        </p:nvGrpSpPr>
        <p:grpSpPr>
          <a:xfrm>
            <a:off x="5505278" y="2454084"/>
            <a:ext cx="3072688" cy="2777836"/>
            <a:chOff x="5505278" y="2454084"/>
            <a:chExt cx="3072688" cy="2777836"/>
          </a:xfrm>
        </p:grpSpPr>
        <p:sp>
          <p:nvSpPr>
            <p:cNvPr id="9" name="Oval 8"/>
            <p:cNvSpPr/>
            <p:nvPr/>
          </p:nvSpPr>
          <p:spPr>
            <a:xfrm>
              <a:off x="5505278" y="2454084"/>
              <a:ext cx="3072688" cy="277783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282293" y="4712650"/>
              <a:ext cx="1639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</a:rPr>
                <a:t>all ρ with L[ρ]≤N</a:t>
              </a:r>
              <a:r>
                <a:rPr lang="en-US" sz="1600" b="1" baseline="-25000" smtClean="0">
                  <a:solidFill>
                    <a:schemeClr val="bg1"/>
                  </a:solidFill>
                </a:rPr>
                <a:t>τ</a:t>
              </a:r>
              <a:endParaRPr lang="en-US" sz="1600" b="1" baseline="-2500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 rot="20398004">
            <a:off x="5821597" y="2990287"/>
            <a:ext cx="3078539" cy="1619766"/>
          </a:xfrm>
          <a:prstGeom prst="ellipse">
            <a:avLst/>
          </a:prstGeom>
          <a:gradFill>
            <a:gsLst>
              <a:gs pos="0">
                <a:srgbClr val="FF1010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0398004">
            <a:off x="6260326" y="2994224"/>
            <a:ext cx="2599827" cy="1444703"/>
          </a:xfrm>
          <a:prstGeom prst="ellipse">
            <a:avLst/>
          </a:prstGeom>
          <a:gradFill>
            <a:gsLst>
              <a:gs pos="0">
                <a:srgbClr val="FF461F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uppierung 79"/>
          <p:cNvGrpSpPr/>
          <p:nvPr/>
        </p:nvGrpSpPr>
        <p:grpSpPr>
          <a:xfrm>
            <a:off x="5592964" y="3263408"/>
            <a:ext cx="1157446" cy="807055"/>
            <a:chOff x="5592964" y="3263408"/>
            <a:chExt cx="1157446" cy="807055"/>
          </a:xfrm>
        </p:grpSpPr>
        <p:sp>
          <p:nvSpPr>
            <p:cNvPr id="14" name="Oval 13"/>
            <p:cNvSpPr/>
            <p:nvPr/>
          </p:nvSpPr>
          <p:spPr>
            <a:xfrm>
              <a:off x="6060918" y="3879963"/>
              <a:ext cx="185730" cy="1905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592964" y="3263408"/>
              <a:ext cx="1157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rgbClr val="FF0000"/>
                  </a:solidFill>
                </a:rPr>
                <a:t>unique ρ</a:t>
              </a:r>
              <a:r>
                <a:rPr lang="en-US" sz="1400" b="1" baseline="30000" smtClean="0">
                  <a:solidFill>
                    <a:srgbClr val="FF0000"/>
                  </a:solidFill>
                </a:rPr>
                <a:t>MEM</a:t>
              </a:r>
              <a:r>
                <a:rPr lang="en-US" sz="1400" b="1" smtClean="0">
                  <a:solidFill>
                    <a:srgbClr val="FF0000"/>
                  </a:solidFill>
                </a:rPr>
                <a:t>: </a:t>
              </a:r>
            </a:p>
            <a:p>
              <a:pPr algn="ctr"/>
              <a:r>
                <a:rPr lang="en-US" sz="1400" b="1" smtClean="0">
                  <a:solidFill>
                    <a:srgbClr val="FF0000"/>
                  </a:solidFill>
                </a:rPr>
                <a:t>δP</a:t>
              </a:r>
              <a:r>
                <a:rPr lang="en-US" sz="1400" b="1" baseline="30000" smtClean="0">
                  <a:solidFill>
                    <a:srgbClr val="FF0000"/>
                  </a:solidFill>
                </a:rPr>
                <a:t>MEM</a:t>
              </a:r>
              <a:r>
                <a:rPr lang="en-US" sz="1400" b="1" smtClean="0">
                  <a:solidFill>
                    <a:srgbClr val="FF0000"/>
                  </a:solidFill>
                </a:rPr>
                <a:t>/δρ=0</a:t>
              </a:r>
              <a:endParaRPr lang="en-US" sz="1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32" descr=" 12"/>
          <p:cNvGrpSpPr/>
          <p:nvPr/>
        </p:nvGrpSpPr>
        <p:grpSpPr>
          <a:xfrm>
            <a:off x="369847" y="2446327"/>
            <a:ext cx="4894880" cy="646331"/>
            <a:chOff x="685799" y="5617091"/>
            <a:chExt cx="4894880" cy="646331"/>
          </a:xfrm>
        </p:grpSpPr>
        <p:sp>
          <p:nvSpPr>
            <p:cNvPr id="63" name="Textfeld 4"/>
            <p:cNvSpPr txBox="1"/>
            <p:nvPr/>
          </p:nvSpPr>
          <p:spPr>
            <a:xfrm>
              <a:off x="878888" y="5617091"/>
              <a:ext cx="4701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w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eight α between L and S self-consistently det. </a:t>
              </a:r>
            </a:p>
            <a:p>
              <a:pPr marL="514350" indent="-514350"/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but requires uncontrolled Gaussian approx.</a:t>
              </a: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7" name="Textfeld 4"/>
          <p:cNvSpPr txBox="1"/>
          <p:nvPr/>
        </p:nvSpPr>
        <p:spPr>
          <a:xfrm>
            <a:off x="4176206" y="5591259"/>
            <a:ext cx="512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Difficulty: S</a:t>
            </a:r>
            <a:r>
              <a:rPr lang="en-US" baseline="-25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SJ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posesses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flat directions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for ρ&lt;&lt;m.</a:t>
            </a:r>
          </a:p>
          <a:p>
            <a:pPr marL="514350" indent="-514350" algn="ctr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 practice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no convergence 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to machine precision.</a:t>
            </a:r>
            <a:endParaRPr lang="en-US" sz="1800" b="1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456599" y="3917605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bg1"/>
                </a:solidFill>
              </a:rPr>
              <a:t>ext. </a:t>
            </a:r>
          </a:p>
          <a:p>
            <a:r>
              <a:rPr lang="en-US" sz="1400" b="1" smtClean="0">
                <a:solidFill>
                  <a:schemeClr val="bg1"/>
                </a:solidFill>
              </a:rPr>
              <a:t>SVD space</a:t>
            </a:r>
            <a:endParaRPr lang="en-US" sz="1400" b="1" smtClean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20398004">
            <a:off x="6820518" y="3024389"/>
            <a:ext cx="2018925" cy="1089090"/>
          </a:xfrm>
          <a:prstGeom prst="ellipse">
            <a:avLst/>
          </a:prstGeom>
          <a:gradFill>
            <a:gsLst>
              <a:gs pos="0">
                <a:srgbClr val="FF6F25"/>
              </a:gs>
              <a:gs pos="100000">
                <a:schemeClr val="accent6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uppierung 80"/>
          <p:cNvGrpSpPr/>
          <p:nvPr/>
        </p:nvGrpSpPr>
        <p:grpSpPr>
          <a:xfrm>
            <a:off x="369847" y="3049828"/>
            <a:ext cx="8450132" cy="838200"/>
            <a:chOff x="369847" y="3049828"/>
            <a:chExt cx="8450132" cy="838200"/>
          </a:xfrm>
        </p:grpSpPr>
        <p:grpSp>
          <p:nvGrpSpPr>
            <p:cNvPr id="19" name="Group 32" descr=" 12"/>
            <p:cNvGrpSpPr/>
            <p:nvPr/>
          </p:nvGrpSpPr>
          <p:grpSpPr>
            <a:xfrm>
              <a:off x="369847" y="3136985"/>
              <a:ext cx="4630310" cy="615553"/>
              <a:chOff x="685799" y="5617091"/>
              <a:chExt cx="4630310" cy="615553"/>
            </a:xfrm>
          </p:grpSpPr>
          <p:sp>
            <p:nvSpPr>
              <p:cNvPr id="20" name="Textfeld 4"/>
              <p:cNvSpPr txBox="1"/>
              <p:nvPr/>
            </p:nvSpPr>
            <p:spPr>
              <a:xfrm>
                <a:off x="878889" y="5617091"/>
                <a:ext cx="443722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Search </a:t>
                </a:r>
                <a:r>
                  <a: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space for </a:t>
                </a:r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δP/</a:t>
                </a:r>
                <a:r>
                  <a: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δρ </a:t>
                </a:r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restricted to N</a:t>
                </a:r>
                <a:r>
                  <a:rPr lang="en-US" baseline="-25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τ</a:t>
                </a:r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rPr>
                  <a:t> dim.</a:t>
                </a:r>
              </a:p>
              <a:p>
                <a:pPr marL="514350" indent="-514350"/>
                <a:r>
                  <a:rPr lang="en-US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(works well if m close to correct ρ</a:t>
                </a:r>
                <a:r>
                  <a:rPr lang="en-US" sz="1600" baseline="30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MEM</a:t>
                </a:r>
                <a:r>
                  <a:rPr lang="en-US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and N</a:t>
                </a:r>
                <a:r>
                  <a:rPr lang="en-US" sz="1600" baseline="-25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τ</a:t>
                </a:r>
                <a:r>
                  <a:rPr lang="en-US" sz="16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large)</a:t>
                </a:r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1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 rot="20398004">
              <a:off x="7283279" y="3049828"/>
              <a:ext cx="1536700" cy="838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322025" y="3239011"/>
              <a:ext cx="12679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chemeClr val="bg1"/>
                  </a:solidFill>
                </a:rPr>
                <a:t>SVD space</a:t>
              </a:r>
            </a:p>
            <a:p>
              <a:pPr algn="ctr"/>
              <a:r>
                <a:rPr lang="en-US" sz="1400" b="1" smtClean="0">
                  <a:solidFill>
                    <a:schemeClr val="bg1"/>
                  </a:solidFill>
                </a:rPr>
                <a:t>N</a:t>
              </a:r>
              <a:r>
                <a:rPr lang="en-US" sz="1400" b="1" baseline="-25000" smtClean="0">
                  <a:solidFill>
                    <a:schemeClr val="bg1"/>
                  </a:solidFill>
                </a:rPr>
                <a:t>τ </a:t>
              </a:r>
              <a:r>
                <a:rPr lang="en-US" sz="1400" b="1" smtClean="0">
                  <a:solidFill>
                    <a:schemeClr val="bg1"/>
                  </a:solidFill>
                </a:rPr>
                <a:t>dim, m dep.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uppierung 82"/>
          <p:cNvGrpSpPr/>
          <p:nvPr/>
        </p:nvGrpSpPr>
        <p:grpSpPr>
          <a:xfrm>
            <a:off x="494822" y="3775084"/>
            <a:ext cx="5127516" cy="991349"/>
            <a:chOff x="494822" y="3775084"/>
            <a:chExt cx="5127516" cy="991349"/>
          </a:xfrm>
        </p:grpSpPr>
        <p:grpSp>
          <p:nvGrpSpPr>
            <p:cNvPr id="82" name="Gruppierung 81"/>
            <p:cNvGrpSpPr/>
            <p:nvPr/>
          </p:nvGrpSpPr>
          <p:grpSpPr>
            <a:xfrm>
              <a:off x="494822" y="3775084"/>
              <a:ext cx="5127516" cy="991349"/>
              <a:chOff x="494822" y="3775084"/>
              <a:chExt cx="5127516" cy="991349"/>
            </a:xfrm>
          </p:grpSpPr>
          <p:sp>
            <p:nvSpPr>
              <p:cNvPr id="56" name="Textfeld 4"/>
              <p:cNvSpPr txBox="1"/>
              <p:nvPr/>
            </p:nvSpPr>
            <p:spPr>
              <a:xfrm>
                <a:off x="494822" y="4120102"/>
                <a:ext cx="51275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MEM solution in general not in SVD subspace:</a:t>
                </a:r>
              </a:p>
              <a:p>
                <a:pPr marL="514350" indent="-514350"/>
                <a:r>
                  <a:rPr lang="en-US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e</a:t>
                </a:r>
                <a:r>
                  <a:rPr lang="en-US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xtend</a:t>
                </a:r>
                <a:r>
                  <a: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 search space.</a:t>
                </a:r>
                <a:endParaRPr lang="en-US" sz="1800" b="1" baseline="-25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Pfeil nach unten 64"/>
              <p:cNvSpPr/>
              <p:nvPr/>
            </p:nvSpPr>
            <p:spPr>
              <a:xfrm>
                <a:off x="2378355" y="3775084"/>
                <a:ext cx="496455" cy="31847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feld 69"/>
            <p:cNvSpPr txBox="1"/>
            <p:nvPr/>
          </p:nvSpPr>
          <p:spPr>
            <a:xfrm>
              <a:off x="2515056" y="4459582"/>
              <a:ext cx="2485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A.R.: J.Comput.Phys. 238 (2013) 106</a:t>
              </a:r>
              <a:endParaRPr lang="en-US" sz="1200" b="1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</p:grpSp>
      <p:pic>
        <p:nvPicPr>
          <p:cNvPr id="71" name="Bild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05" y="4850935"/>
            <a:ext cx="2579980" cy="1612487"/>
          </a:xfrm>
          <a:prstGeom prst="rect">
            <a:avLst/>
          </a:prstGeom>
        </p:spPr>
      </p:pic>
      <p:grpSp>
        <p:nvGrpSpPr>
          <p:cNvPr id="79" name="Gruppierung 78"/>
          <p:cNvGrpSpPr/>
          <p:nvPr/>
        </p:nvGrpSpPr>
        <p:grpSpPr>
          <a:xfrm>
            <a:off x="8321286" y="2954206"/>
            <a:ext cx="442410" cy="380185"/>
            <a:chOff x="8321286" y="2954206"/>
            <a:chExt cx="442410" cy="380185"/>
          </a:xfrm>
        </p:grpSpPr>
        <p:sp>
          <p:nvSpPr>
            <p:cNvPr id="72" name="Oval 71"/>
            <p:cNvSpPr/>
            <p:nvPr/>
          </p:nvSpPr>
          <p:spPr>
            <a:xfrm>
              <a:off x="8577966" y="3143891"/>
              <a:ext cx="185730" cy="190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8321286" y="2954206"/>
              <a:ext cx="330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rgbClr val="7DFF74"/>
                  </a:solidFill>
                </a:rPr>
                <a:t>m</a:t>
              </a:r>
              <a:endParaRPr lang="en-US" sz="1400" b="1">
                <a:solidFill>
                  <a:srgbClr val="7DFF74"/>
                </a:solidFill>
              </a:endParaRPr>
            </a:p>
          </p:txBody>
        </p:sp>
      </p:grpSp>
      <p:grpSp>
        <p:nvGrpSpPr>
          <p:cNvPr id="76" name="Gruppierung 75"/>
          <p:cNvGrpSpPr/>
          <p:nvPr/>
        </p:nvGrpSpPr>
        <p:grpSpPr>
          <a:xfrm>
            <a:off x="367532" y="1257768"/>
            <a:ext cx="8991600" cy="1153923"/>
            <a:chOff x="367532" y="1257768"/>
            <a:chExt cx="8991600" cy="1153923"/>
          </a:xfrm>
        </p:grpSpPr>
        <p:sp>
          <p:nvSpPr>
            <p:cNvPr id="74" name="Diagonal liegende Ecken des Rechtecks abrunden 73"/>
            <p:cNvSpPr/>
            <p:nvPr/>
          </p:nvSpPr>
          <p:spPr>
            <a:xfrm>
              <a:off x="699160" y="1706122"/>
              <a:ext cx="3976743" cy="705569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32" descr=" 12"/>
            <p:cNvGrpSpPr/>
            <p:nvPr/>
          </p:nvGrpSpPr>
          <p:grpSpPr>
            <a:xfrm>
              <a:off x="367532" y="1257768"/>
              <a:ext cx="8991600" cy="400110"/>
              <a:chOff x="685799" y="5617091"/>
              <a:chExt cx="8991600" cy="400110"/>
            </a:xfrm>
          </p:grpSpPr>
          <p:sp>
            <p:nvSpPr>
              <p:cNvPr id="17" name="Textfeld 4"/>
              <p:cNvSpPr txBox="1"/>
              <p:nvPr/>
            </p:nvSpPr>
            <p:spPr>
              <a:xfrm>
                <a:off x="878888" y="5617091"/>
                <a:ext cx="87985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20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MEM: </a:t>
                </a:r>
                <a:r>
                  <a:rPr lang="en-US" sz="2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Prior functional is Shannon-Jaynes Entropy</a:t>
                </a:r>
                <a:endParaRPr lang="en-US" sz="2000" baseline="-25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" name="Rectangle 9"/>
              <p:cNvSpPr/>
              <p:nvPr/>
            </p:nvSpPr>
            <p:spPr>
              <a:xfrm>
                <a:off x="685799" y="5772150"/>
                <a:ext cx="125561" cy="121920"/>
              </a:xfrm>
              <a:prstGeom prst="rect">
                <a:avLst/>
              </a:prstGeom>
              <a:solidFill>
                <a:srgbClr val="FF6600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61" name="Bild 6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81" y="1765647"/>
              <a:ext cx="3767047" cy="590195"/>
            </a:xfrm>
            <a:prstGeom prst="rect">
              <a:avLst/>
            </a:prstGeom>
          </p:spPr>
        </p:pic>
        <p:sp>
          <p:nvSpPr>
            <p:cNvPr id="75" name="Textfeld 74"/>
            <p:cNvSpPr txBox="1"/>
            <p:nvPr/>
          </p:nvSpPr>
          <p:spPr>
            <a:xfrm>
              <a:off x="5865595" y="1269313"/>
              <a:ext cx="23944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smtClean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Asakawa, Hatsuda, Nakahara, </a:t>
              </a:r>
            </a:p>
            <a:p>
              <a:pPr algn="ctr"/>
              <a:r>
                <a:rPr lang="en-US" sz="1200" b="1" smtClean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Prog.Part.Nucl.Phys. 46 (2001) 459</a:t>
              </a:r>
              <a:endParaRPr lang="en-US" sz="1200" b="1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0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67" grpId="0"/>
      <p:bldP spid="6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ung 41"/>
          <p:cNvGrpSpPr/>
          <p:nvPr/>
        </p:nvGrpSpPr>
        <p:grpSpPr>
          <a:xfrm>
            <a:off x="5119088" y="1978377"/>
            <a:ext cx="3975100" cy="3426880"/>
            <a:chOff x="5119088" y="1978377"/>
            <a:chExt cx="3975100" cy="3426880"/>
          </a:xfrm>
        </p:grpSpPr>
        <p:sp>
          <p:nvSpPr>
            <p:cNvPr id="5" name="Oval 4"/>
            <p:cNvSpPr/>
            <p:nvPr/>
          </p:nvSpPr>
          <p:spPr>
            <a:xfrm>
              <a:off x="5119088" y="1978377"/>
              <a:ext cx="3975100" cy="34268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065972" y="2135393"/>
              <a:ext cx="2155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</a:rPr>
                <a:t>all possible discrete ρ`s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35" name="Diagonal liegende Ecken des Rechtecks abrunden 34"/>
          <p:cNvSpPr/>
          <p:nvPr/>
        </p:nvSpPr>
        <p:spPr>
          <a:xfrm>
            <a:off x="699160" y="1761783"/>
            <a:ext cx="3976743" cy="70556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4025" y="389473"/>
            <a:ext cx="8229600" cy="672571"/>
          </a:xfrm>
        </p:spPr>
        <p:txBody>
          <a:bodyPr/>
          <a:lstStyle/>
          <a:p>
            <a:r>
              <a:rPr lang="en-US" smtClean="0"/>
              <a:t>A new Bayesian Reconstruction Approach</a:t>
            </a:r>
            <a:endParaRPr lang="en-US"/>
          </a:p>
        </p:txBody>
      </p:sp>
      <p:grpSp>
        <p:nvGrpSpPr>
          <p:cNvPr id="43" name="Gruppierung 42"/>
          <p:cNvGrpSpPr/>
          <p:nvPr/>
        </p:nvGrpSpPr>
        <p:grpSpPr>
          <a:xfrm>
            <a:off x="5512788" y="2470213"/>
            <a:ext cx="3080115" cy="2777836"/>
            <a:chOff x="5512788" y="2470213"/>
            <a:chExt cx="3080115" cy="2777836"/>
          </a:xfrm>
        </p:grpSpPr>
        <p:sp>
          <p:nvSpPr>
            <p:cNvPr id="6" name="Oval 5"/>
            <p:cNvSpPr/>
            <p:nvPr/>
          </p:nvSpPr>
          <p:spPr>
            <a:xfrm>
              <a:off x="5512788" y="2470213"/>
              <a:ext cx="3080115" cy="277783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243623" y="4786504"/>
              <a:ext cx="1639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</a:rPr>
                <a:t>all ρ with L[ρ]≤N</a:t>
              </a:r>
              <a:r>
                <a:rPr lang="en-US" sz="1600" b="1" baseline="-25000" smtClean="0">
                  <a:solidFill>
                    <a:schemeClr val="bg1"/>
                  </a:solidFill>
                </a:rPr>
                <a:t>τ</a:t>
              </a:r>
              <a:endParaRPr lang="en-US" sz="16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uppierung 44"/>
          <p:cNvGrpSpPr/>
          <p:nvPr/>
        </p:nvGrpSpPr>
        <p:grpSpPr>
          <a:xfrm>
            <a:off x="5663665" y="2578594"/>
            <a:ext cx="2891865" cy="2282056"/>
            <a:chOff x="5663665" y="2578594"/>
            <a:chExt cx="2891865" cy="2282056"/>
          </a:xfrm>
        </p:grpSpPr>
        <p:sp>
          <p:nvSpPr>
            <p:cNvPr id="9" name="Ring 8"/>
            <p:cNvSpPr/>
            <p:nvPr/>
          </p:nvSpPr>
          <p:spPr>
            <a:xfrm>
              <a:off x="5663665" y="2578594"/>
              <a:ext cx="2891865" cy="2282056"/>
            </a:xfrm>
            <a:prstGeom prst="donut">
              <a:avLst>
                <a:gd name="adj" fmla="val 28243"/>
              </a:avLst>
            </a:prstGeom>
            <a:gradFill>
              <a:gsLst>
                <a:gs pos="0">
                  <a:srgbClr val="C6182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5180000" scaled="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287093" y="4272619"/>
              <a:ext cx="16390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chemeClr val="bg1"/>
                  </a:solidFill>
                </a:rPr>
                <a:t>all ρ with L[ρ]=N</a:t>
              </a:r>
              <a:r>
                <a:rPr lang="en-US" sz="1600" b="1" baseline="-25000" smtClean="0">
                  <a:solidFill>
                    <a:schemeClr val="bg1"/>
                  </a:solidFill>
                </a:rPr>
                <a:t>τ</a:t>
              </a:r>
              <a:endParaRPr lang="en-US" sz="1600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pierung 43"/>
          <p:cNvGrpSpPr/>
          <p:nvPr/>
        </p:nvGrpSpPr>
        <p:grpSpPr>
          <a:xfrm>
            <a:off x="8348636" y="2900847"/>
            <a:ext cx="442410" cy="380185"/>
            <a:chOff x="8348636" y="2900847"/>
            <a:chExt cx="442410" cy="380185"/>
          </a:xfrm>
        </p:grpSpPr>
        <p:sp>
          <p:nvSpPr>
            <p:cNvPr id="13" name="Oval 12"/>
            <p:cNvSpPr/>
            <p:nvPr/>
          </p:nvSpPr>
          <p:spPr>
            <a:xfrm>
              <a:off x="8605316" y="3090532"/>
              <a:ext cx="185730" cy="1905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8348636" y="2900847"/>
              <a:ext cx="3307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rgbClr val="7DFF74"/>
                  </a:solidFill>
                </a:rPr>
                <a:t>m</a:t>
              </a:r>
              <a:endParaRPr lang="en-US" sz="1400" b="1">
                <a:solidFill>
                  <a:srgbClr val="7DFF74"/>
                </a:solidFill>
              </a:endParaRPr>
            </a:p>
          </p:txBody>
        </p:sp>
      </p:grpSp>
      <p:grpSp>
        <p:nvGrpSpPr>
          <p:cNvPr id="15" name="Group 32" descr=" 12"/>
          <p:cNvGrpSpPr/>
          <p:nvPr/>
        </p:nvGrpSpPr>
        <p:grpSpPr>
          <a:xfrm>
            <a:off x="367532" y="1257768"/>
            <a:ext cx="8991600" cy="400110"/>
            <a:chOff x="685799" y="5617091"/>
            <a:chExt cx="8991600" cy="400110"/>
          </a:xfrm>
        </p:grpSpPr>
        <p:sp>
          <p:nvSpPr>
            <p:cNvPr id="16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New prior: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(1) favors </a:t>
              </a:r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smooth ρ</a:t>
              </a:r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and guarantees (2) result </a:t>
              </a:r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independent of units</a:t>
              </a:r>
              <a:endParaRPr lang="en-US" sz="2000" b="1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8" name="Bild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0" y="1817623"/>
            <a:ext cx="3797913" cy="599671"/>
          </a:xfrm>
          <a:prstGeom prst="rect">
            <a:avLst/>
          </a:prstGeom>
        </p:spPr>
      </p:pic>
      <p:grpSp>
        <p:nvGrpSpPr>
          <p:cNvPr id="19" name="Group 32" descr=" 12"/>
          <p:cNvGrpSpPr/>
          <p:nvPr/>
        </p:nvGrpSpPr>
        <p:grpSpPr>
          <a:xfrm>
            <a:off x="367532" y="2612158"/>
            <a:ext cx="4620104" cy="646331"/>
            <a:chOff x="685799" y="5617091"/>
            <a:chExt cx="4620104" cy="646331"/>
          </a:xfrm>
        </p:grpSpPr>
        <p:sp>
          <p:nvSpPr>
            <p:cNvPr id="20" name="Textfeld 4"/>
            <p:cNvSpPr txBox="1"/>
            <p:nvPr/>
          </p:nvSpPr>
          <p:spPr>
            <a:xfrm>
              <a:off x="878888" y="5617091"/>
              <a:ext cx="4427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Assume ignorance about weight α, i.e P[α]=1 </a:t>
              </a:r>
            </a:p>
            <a:p>
              <a:pPr marL="514350" indent="-514350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nd integrate out from Bayes theorem expl.</a:t>
              </a: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Rectangle 9"/>
            <p:cNvSpPr/>
            <p:nvPr/>
          </p:nvSpPr>
          <p:spPr>
            <a:xfrm>
              <a:off x="685799" y="574906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Group 32" descr=" 12"/>
          <p:cNvGrpSpPr/>
          <p:nvPr/>
        </p:nvGrpSpPr>
        <p:grpSpPr>
          <a:xfrm>
            <a:off x="369847" y="3226358"/>
            <a:ext cx="4749242" cy="369332"/>
            <a:chOff x="685799" y="5617091"/>
            <a:chExt cx="4749242" cy="369332"/>
          </a:xfrm>
        </p:grpSpPr>
        <p:sp>
          <p:nvSpPr>
            <p:cNvPr id="23" name="Textfeld 4"/>
            <p:cNvSpPr txBox="1"/>
            <p:nvPr/>
          </p:nvSpPr>
          <p:spPr>
            <a:xfrm>
              <a:off x="878889" y="5617091"/>
              <a:ext cx="455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If correct ρ were known, it leads to</a:t>
              </a:r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L[ρ]</a:t>
              </a:r>
              <a:r>
                <a:rPr lang="en-US" sz="14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～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baseline="-25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τ</a:t>
              </a: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Rectangle 9"/>
            <p:cNvSpPr/>
            <p:nvPr/>
          </p:nvSpPr>
          <p:spPr>
            <a:xfrm>
              <a:off x="685799" y="574906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5598210" y="1566752"/>
            <a:ext cx="336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Y. Burnier, A.R.: Phys.Rev.Lett. 111 (2013) 182003</a:t>
            </a:r>
            <a:endParaRPr lang="en-US" sz="1200" b="1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grpSp>
        <p:nvGrpSpPr>
          <p:cNvPr id="48" name="Gruppierung 47"/>
          <p:cNvGrpSpPr/>
          <p:nvPr/>
        </p:nvGrpSpPr>
        <p:grpSpPr>
          <a:xfrm>
            <a:off x="949825" y="4620970"/>
            <a:ext cx="8155908" cy="1830907"/>
            <a:chOff x="949825" y="4620970"/>
            <a:chExt cx="8155908" cy="1830907"/>
          </a:xfrm>
        </p:grpSpPr>
        <p:pic>
          <p:nvPicPr>
            <p:cNvPr id="34" name="Bild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825" y="4620970"/>
              <a:ext cx="2929452" cy="1830907"/>
            </a:xfrm>
            <a:prstGeom prst="rect">
              <a:avLst/>
            </a:prstGeom>
          </p:spPr>
        </p:pic>
        <p:sp>
          <p:nvSpPr>
            <p:cNvPr id="38" name="Textfeld 4"/>
            <p:cNvSpPr txBox="1"/>
            <p:nvPr/>
          </p:nvSpPr>
          <p:spPr>
            <a:xfrm>
              <a:off x="4549581" y="5526160"/>
              <a:ext cx="455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lang="en-US" baseline="-25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BR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steeper than S</a:t>
              </a:r>
              <a:r>
                <a:rPr lang="en-US" baseline="-25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SJ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at ρ&lt;m but weaker for 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/>
                </a:rPr>
                <a:t>ρ&gt;m 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 </a:t>
              </a: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9" name="Gruppierung 48"/>
          <p:cNvGrpSpPr/>
          <p:nvPr/>
        </p:nvGrpSpPr>
        <p:grpSpPr>
          <a:xfrm>
            <a:off x="4202071" y="5942064"/>
            <a:ext cx="4926160" cy="646331"/>
            <a:chOff x="4202071" y="5942064"/>
            <a:chExt cx="4926160" cy="646331"/>
          </a:xfrm>
        </p:grpSpPr>
        <p:sp>
          <p:nvSpPr>
            <p:cNvPr id="40" name="Pfeil nach rechts 39"/>
            <p:cNvSpPr/>
            <p:nvPr/>
          </p:nvSpPr>
          <p:spPr>
            <a:xfrm>
              <a:off x="4202071" y="6096369"/>
              <a:ext cx="455218" cy="34193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feld 4"/>
            <p:cNvSpPr txBox="1"/>
            <p:nvPr/>
          </p:nvSpPr>
          <p:spPr>
            <a:xfrm>
              <a:off x="4563462" y="5942064"/>
              <a:ext cx="4564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ctr"/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</a:t>
              </a:r>
              <a:r>
                <a:rPr lang="en-US" baseline="-25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BR</a:t>
              </a:r>
              <a:r>
                <a:rPr lang="en-US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better for resolving peaks but weaker in suppressing numerical ringing  </a:t>
              </a: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0" name="Gruppierung 49"/>
          <p:cNvGrpSpPr/>
          <p:nvPr/>
        </p:nvGrpSpPr>
        <p:grpSpPr>
          <a:xfrm>
            <a:off x="369847" y="2562094"/>
            <a:ext cx="6167255" cy="1895204"/>
            <a:chOff x="369847" y="2562094"/>
            <a:chExt cx="6167255" cy="1895204"/>
          </a:xfrm>
        </p:grpSpPr>
        <p:sp>
          <p:nvSpPr>
            <p:cNvPr id="36" name="Textfeld 35"/>
            <p:cNvSpPr txBox="1"/>
            <p:nvPr/>
          </p:nvSpPr>
          <p:spPr>
            <a:xfrm>
              <a:off x="525985" y="4180299"/>
              <a:ext cx="43341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Asakawa, Hatsuda, Nakahara, Prog.Part.Nucl.Phys. 46 (2001) 459</a:t>
              </a:r>
              <a:endParaRPr lang="en-US" sz="1200" b="1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  <p:grpSp>
          <p:nvGrpSpPr>
            <p:cNvPr id="47" name="Gruppierung 46"/>
            <p:cNvGrpSpPr/>
            <p:nvPr/>
          </p:nvGrpSpPr>
          <p:grpSpPr>
            <a:xfrm>
              <a:off x="369847" y="2562094"/>
              <a:ext cx="6167255" cy="1691391"/>
              <a:chOff x="369847" y="2562094"/>
              <a:chExt cx="6167255" cy="1691391"/>
            </a:xfrm>
          </p:grpSpPr>
          <p:grpSp>
            <p:nvGrpSpPr>
              <p:cNvPr id="25" name="Group 32" descr=" 12"/>
              <p:cNvGrpSpPr/>
              <p:nvPr/>
            </p:nvGrpSpPr>
            <p:grpSpPr>
              <a:xfrm>
                <a:off x="369847" y="3607154"/>
                <a:ext cx="4749241" cy="646331"/>
                <a:chOff x="685799" y="5617091"/>
                <a:chExt cx="4749241" cy="646331"/>
              </a:xfrm>
            </p:grpSpPr>
            <p:sp>
              <p:nvSpPr>
                <p:cNvPr id="26" name="Textfeld 4"/>
                <p:cNvSpPr txBox="1"/>
                <p:nvPr/>
              </p:nvSpPr>
              <p:spPr>
                <a:xfrm>
                  <a:off x="878889" y="5617091"/>
                  <a:ext cx="455615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/>
                  <a:r>
                    <a: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cs typeface="Calibri"/>
                    </a:rPr>
                    <a:t>N</a:t>
                  </a:r>
                  <a:r>
                    <a:rPr lang="en-US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cs typeface="Calibri"/>
                    </a:rPr>
                    <a:t>o apriori restriction on search space</a:t>
                  </a:r>
                  <a:r>
                    <a: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: </a:t>
                  </a:r>
                  <a:r>
                    <a:rPr lang="en-US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due </a:t>
                  </a:r>
                  <a:r>
                    <a: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to </a:t>
                  </a:r>
                  <a:endParaRPr lang="en-US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/>
                  </a:endParaRPr>
                </a:p>
                <a:p>
                  <a:pPr marL="514350" indent="-514350"/>
                  <a:r>
                    <a:rPr lang="en-US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convexity </a:t>
                  </a:r>
                  <a:r>
                    <a: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of -S</a:t>
                  </a:r>
                  <a:r>
                    <a:rPr lang="en-US" baseline="-25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BR</a:t>
                  </a:r>
                  <a:r>
                    <a:rPr lang="en-US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, unique answer </a:t>
                  </a:r>
                  <a:r>
                    <a:rPr lang="en-US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Calibri"/>
                    </a:rPr>
                    <a:t>still exists</a:t>
                  </a:r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" name="Rectangle 9"/>
                <p:cNvSpPr/>
                <p:nvPr/>
              </p:nvSpPr>
              <p:spPr>
                <a:xfrm>
                  <a:off x="685799" y="5749060"/>
                  <a:ext cx="125561" cy="121920"/>
                </a:xfrm>
                <a:prstGeom prst="rect">
                  <a:avLst/>
                </a:prstGeom>
                <a:solidFill>
                  <a:srgbClr val="FF6600"/>
                </a:solidFill>
                <a:ln/>
              </p:spPr>
              <p:style>
                <a:lnRef idx="3">
                  <a:schemeClr val="lt1"/>
                </a:lnRef>
                <a:fillRef idx="1">
                  <a:schemeClr val="accent6"/>
                </a:fillRef>
                <a:effectRef idx="1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6" name="Gruppierung 45"/>
              <p:cNvGrpSpPr/>
              <p:nvPr/>
            </p:nvGrpSpPr>
            <p:grpSpPr>
              <a:xfrm>
                <a:off x="5512788" y="2562094"/>
                <a:ext cx="1024314" cy="736263"/>
                <a:chOff x="5512788" y="2562094"/>
                <a:chExt cx="1024314" cy="736263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6025153" y="3107857"/>
                  <a:ext cx="185730" cy="19050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5512788" y="2562094"/>
                  <a:ext cx="10243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b="1" smtClean="0">
                      <a:solidFill>
                        <a:srgbClr val="FF0000"/>
                      </a:solidFill>
                    </a:rPr>
                    <a:t>unique ρ</a:t>
                  </a:r>
                  <a:r>
                    <a:rPr lang="en-US" sz="1400" b="1" baseline="30000" smtClean="0">
                      <a:solidFill>
                        <a:srgbClr val="FF0000"/>
                      </a:solidFill>
                    </a:rPr>
                    <a:t>BR</a:t>
                  </a:r>
                  <a:r>
                    <a:rPr lang="en-US" sz="1400" b="1" smtClean="0">
                      <a:solidFill>
                        <a:srgbClr val="FF0000"/>
                      </a:solidFill>
                    </a:rPr>
                    <a:t>: </a:t>
                  </a:r>
                </a:p>
                <a:p>
                  <a:pPr algn="ctr"/>
                  <a:r>
                    <a:rPr lang="en-US" sz="1400" b="1" smtClean="0">
                      <a:solidFill>
                        <a:srgbClr val="FF0000"/>
                      </a:solidFill>
                    </a:rPr>
                    <a:t>δP</a:t>
                  </a:r>
                  <a:r>
                    <a:rPr lang="en-US" sz="1400" b="1" baseline="30000" smtClean="0">
                      <a:solidFill>
                        <a:srgbClr val="FF0000"/>
                      </a:solidFill>
                    </a:rPr>
                    <a:t>BR</a:t>
                  </a:r>
                  <a:r>
                    <a:rPr lang="en-US" sz="1400" b="1" smtClean="0">
                      <a:solidFill>
                        <a:srgbClr val="FF0000"/>
                      </a:solidFill>
                    </a:rPr>
                    <a:t>/δρ=0</a:t>
                  </a:r>
                  <a:endParaRPr lang="en-US" sz="1400" b="1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2709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 method in practice (I)</a:t>
            </a:r>
            <a:endParaRPr lang="en-US"/>
          </a:p>
        </p:txBody>
      </p:sp>
      <p:grpSp>
        <p:nvGrpSpPr>
          <p:cNvPr id="8" name="Group 32" descr=" 12"/>
          <p:cNvGrpSpPr/>
          <p:nvPr/>
        </p:nvGrpSpPr>
        <p:grpSpPr>
          <a:xfrm>
            <a:off x="367532" y="1581028"/>
            <a:ext cx="8991600" cy="400110"/>
            <a:chOff x="685799" y="5617091"/>
            <a:chExt cx="8991600" cy="400110"/>
          </a:xfrm>
        </p:grpSpPr>
        <p:sp>
          <p:nvSpPr>
            <p:cNvPr id="9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First test scenario: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mock spectrum analysis of three widely separated delta peaks</a:t>
              </a:r>
              <a:endParaRPr lang="en-US" sz="20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3" name="Bild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52" y="2220401"/>
            <a:ext cx="2371025" cy="536461"/>
          </a:xfrm>
          <a:prstGeom prst="rect">
            <a:avLst/>
          </a:prstGeom>
        </p:spPr>
      </p:pic>
      <p:pic>
        <p:nvPicPr>
          <p:cNvPr id="14" name="Bild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678" y="2265058"/>
            <a:ext cx="1696028" cy="248372"/>
          </a:xfrm>
          <a:prstGeom prst="rect">
            <a:avLst/>
          </a:prstGeom>
        </p:spPr>
      </p:pic>
      <p:pic>
        <p:nvPicPr>
          <p:cNvPr id="16" name="Bild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1" y="2132159"/>
            <a:ext cx="2424545" cy="78001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>
            <a:off x="3151904" y="2363345"/>
            <a:ext cx="288636" cy="2459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>
            <a:off x="6213760" y="2363345"/>
            <a:ext cx="288636" cy="2459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4391392" y="2983824"/>
            <a:ext cx="928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Ideal data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52228" y="2982592"/>
            <a:ext cx="1968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Gaussian noise: ΔD/D=κ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Bild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00" y="2637624"/>
            <a:ext cx="2473040" cy="262835"/>
          </a:xfrm>
          <a:prstGeom prst="rect">
            <a:avLst/>
          </a:prstGeom>
        </p:spPr>
      </p:pic>
      <p:grpSp>
        <p:nvGrpSpPr>
          <p:cNvPr id="27" name="Gruppierung 26"/>
          <p:cNvGrpSpPr/>
          <p:nvPr/>
        </p:nvGrpSpPr>
        <p:grpSpPr>
          <a:xfrm>
            <a:off x="29253" y="3395506"/>
            <a:ext cx="8958881" cy="3196939"/>
            <a:chOff x="29253" y="3337781"/>
            <a:chExt cx="8958881" cy="3196939"/>
          </a:xfrm>
        </p:grpSpPr>
        <p:grpSp>
          <p:nvGrpSpPr>
            <p:cNvPr id="25" name="Gruppierung 24"/>
            <p:cNvGrpSpPr/>
            <p:nvPr/>
          </p:nvGrpSpPr>
          <p:grpSpPr>
            <a:xfrm>
              <a:off x="29253" y="3337781"/>
              <a:ext cx="8958881" cy="3196939"/>
              <a:chOff x="29253" y="3337781"/>
              <a:chExt cx="8958881" cy="3196939"/>
            </a:xfrm>
          </p:grpSpPr>
          <p:pic>
            <p:nvPicPr>
              <p:cNvPr id="17" name="Bild 16" descr="MEMReconstructionDeltasLog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06136" y="2652723"/>
                <a:ext cx="3196939" cy="4567056"/>
              </a:xfrm>
              <a:prstGeom prst="rect">
                <a:avLst/>
              </a:prstGeom>
            </p:spPr>
          </p:pic>
          <p:pic>
            <p:nvPicPr>
              <p:cNvPr id="18" name="Bild 17" descr="BayesianReconstructionDeltasLog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09280" y="2680845"/>
                <a:ext cx="3173458" cy="4533511"/>
              </a:xfrm>
              <a:prstGeom prst="rect">
                <a:avLst/>
              </a:prstGeom>
            </p:spPr>
          </p:pic>
        </p:grpSp>
        <p:sp>
          <p:nvSpPr>
            <p:cNvPr id="24" name="Textfeld 23"/>
            <p:cNvSpPr txBox="1"/>
            <p:nvPr/>
          </p:nvSpPr>
          <p:spPr>
            <a:xfrm>
              <a:off x="3381203" y="5322343"/>
              <a:ext cx="8422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mtClean="0">
                  <a:solidFill>
                    <a:srgbClr val="595959"/>
                  </a:solidFill>
                </a:rPr>
                <a:t>N</a:t>
              </a:r>
              <a:r>
                <a:rPr lang="en-US" sz="1400" b="1" baseline="-25000" smtClean="0">
                  <a:solidFill>
                    <a:srgbClr val="595959"/>
                  </a:solidFill>
                </a:rPr>
                <a:t>τ</a:t>
              </a:r>
              <a:r>
                <a:rPr lang="en-US" sz="1400" b="1" smtClean="0">
                  <a:solidFill>
                    <a:srgbClr val="595959"/>
                  </a:solidFill>
                </a:rPr>
                <a:t>=32</a:t>
              </a:r>
            </a:p>
            <a:p>
              <a:pPr algn="ctr"/>
              <a:r>
                <a:rPr lang="en-US" sz="1400" b="1" smtClean="0">
                  <a:solidFill>
                    <a:srgbClr val="595959"/>
                  </a:solidFill>
                </a:rPr>
                <a:t>N</a:t>
              </a:r>
              <a:r>
                <a:rPr lang="en-US" sz="1400" b="1" baseline="-25000" smtClean="0">
                  <a:solidFill>
                    <a:srgbClr val="595959"/>
                  </a:solidFill>
                </a:rPr>
                <a:t>ω</a:t>
              </a:r>
              <a:r>
                <a:rPr lang="en-US" sz="1400" b="1" smtClean="0">
                  <a:solidFill>
                    <a:srgbClr val="595959"/>
                  </a:solidFill>
                </a:rPr>
                <a:t>=1200</a:t>
              </a:r>
            </a:p>
            <a:p>
              <a:pPr algn="ctr"/>
              <a:r>
                <a:rPr lang="en-US" sz="1400" b="1" smtClean="0">
                  <a:solidFill>
                    <a:srgbClr val="595959"/>
                  </a:solidFill>
                </a:rPr>
                <a:t>m(ω)=1</a:t>
              </a:r>
              <a:endParaRPr lang="en-US" sz="1400" b="1">
                <a:solidFill>
                  <a:srgbClr val="595959"/>
                </a:solidFill>
              </a:endParaRPr>
            </a:p>
          </p:txBody>
        </p:sp>
      </p:grpSp>
      <p:pic>
        <p:nvPicPr>
          <p:cNvPr id="26" name="Bild 25" descr="IdealMockData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1630" y="3227444"/>
            <a:ext cx="2751218" cy="3930311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817808" y="2983824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ω</a:t>
            </a:r>
            <a:r>
              <a:rPr lang="en-US" sz="1400" b="1" baseline="-25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=-0.75, ω</a:t>
            </a:r>
            <a:r>
              <a:rPr lang="en-US" sz="1400" b="1" baseline="-25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=1.5, ω</a:t>
            </a:r>
            <a:r>
              <a:rPr lang="en-US" sz="1400" b="1" baseline="-25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=3</a:t>
            </a:r>
            <a:endParaRPr 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586427" y="497796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F1D"/>
                </a:solidFill>
              </a:rPr>
              <a:t>BR</a:t>
            </a:r>
            <a:endParaRPr lang="en-US" b="1">
              <a:solidFill>
                <a:srgbClr val="FF0F1D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102563" y="3869602"/>
            <a:ext cx="70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F1D"/>
                </a:solidFill>
              </a:rPr>
              <a:t>MEM</a:t>
            </a:r>
            <a:endParaRPr lang="en-US" b="1">
              <a:solidFill>
                <a:srgbClr val="FF0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2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 method in practice (II)</a:t>
            </a:r>
            <a:endParaRPr lang="en-US"/>
          </a:p>
        </p:txBody>
      </p:sp>
      <p:grpSp>
        <p:nvGrpSpPr>
          <p:cNvPr id="5" name="Group 32" descr=" 12"/>
          <p:cNvGrpSpPr/>
          <p:nvPr/>
        </p:nvGrpSpPr>
        <p:grpSpPr>
          <a:xfrm>
            <a:off x="367532" y="1257768"/>
            <a:ext cx="8991600" cy="400110"/>
            <a:chOff x="685799" y="5617091"/>
            <a:chExt cx="8991600" cy="400110"/>
          </a:xfrm>
        </p:grpSpPr>
        <p:sp>
          <p:nvSpPr>
            <p:cNvPr id="6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T&gt;0 application: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Wilson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Lines W</a:t>
              </a:r>
              <a:r>
                <a:rPr lang="en-US" sz="2000" baseline="-25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||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(τ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,r)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and heavy quark potential 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V</a:t>
              </a:r>
              <a:r>
                <a:rPr lang="en-US" sz="2000" baseline="30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QQ</a:t>
              </a:r>
              <a:r>
                <a:rPr 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(r)</a:t>
              </a:r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3" name="Group 19" descr=" 34"/>
          <p:cNvGrpSpPr/>
          <p:nvPr/>
        </p:nvGrpSpPr>
        <p:grpSpPr>
          <a:xfrm>
            <a:off x="676071" y="1632199"/>
            <a:ext cx="8467929" cy="369332"/>
            <a:chOff x="685799" y="5600096"/>
            <a:chExt cx="8467929" cy="369332"/>
          </a:xfrm>
        </p:grpSpPr>
        <p:sp>
          <p:nvSpPr>
            <p:cNvPr id="34" name="Textfeld 4"/>
            <p:cNvSpPr txBox="1"/>
            <p:nvPr/>
          </p:nvSpPr>
          <p:spPr>
            <a:xfrm>
              <a:off x="878888" y="5600096"/>
              <a:ext cx="827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1800" smtClean="0">
                  <a:solidFill>
                    <a:srgbClr val="404040"/>
                  </a:solidFill>
                  <a:latin typeface="Calibri"/>
                  <a:cs typeface="Calibri"/>
                </a:rPr>
                <a:t>Spectral content: </a:t>
              </a:r>
              <a:r>
                <a:rPr lang="en-US" sz="1800" b="1" smtClean="0">
                  <a:solidFill>
                    <a:srgbClr val="404040"/>
                  </a:solidFill>
                  <a:latin typeface="Calibri"/>
                  <a:cs typeface="Calibri"/>
                </a:rPr>
                <a:t>position</a:t>
              </a:r>
              <a:r>
                <a:rPr lang="en-US" sz="1800" smtClean="0">
                  <a:solidFill>
                    <a:srgbClr val="404040"/>
                  </a:solidFill>
                  <a:latin typeface="Calibri"/>
                  <a:cs typeface="Calibri"/>
                </a:rPr>
                <a:t> and </a:t>
              </a:r>
              <a:r>
                <a:rPr lang="en-US" sz="1800" b="1" smtClean="0">
                  <a:solidFill>
                    <a:srgbClr val="404040"/>
                  </a:solidFill>
                  <a:latin typeface="Calibri"/>
                  <a:cs typeface="Calibri"/>
                </a:rPr>
                <a:t>width</a:t>
              </a:r>
              <a:r>
                <a:rPr lang="en-US" sz="1800" smtClean="0">
                  <a:solidFill>
                    <a:srgbClr val="404040"/>
                  </a:solidFill>
                  <a:latin typeface="Calibri"/>
                  <a:cs typeface="Calibri"/>
                </a:rPr>
                <a:t> of skewed Lorentzian give </a:t>
              </a:r>
              <a:r>
                <a:rPr lang="en-US" sz="1800" b="1" smtClean="0">
                  <a:solidFill>
                    <a:srgbClr val="404040"/>
                  </a:solidFill>
                  <a:latin typeface="Calibri"/>
                  <a:cs typeface="Calibri"/>
                </a:rPr>
                <a:t>Re[V</a:t>
              </a:r>
              <a:r>
                <a:rPr lang="en-US" sz="1800" b="1" baseline="30000" smtClean="0">
                  <a:solidFill>
                    <a:srgbClr val="404040"/>
                  </a:solidFill>
                  <a:latin typeface="Calibri"/>
                  <a:cs typeface="Calibri"/>
                </a:rPr>
                <a:t>QQ</a:t>
              </a:r>
              <a:r>
                <a:rPr lang="en-US" sz="1800" b="1" smtClean="0">
                  <a:solidFill>
                    <a:srgbClr val="404040"/>
                  </a:solidFill>
                  <a:latin typeface="Calibri"/>
                  <a:cs typeface="Calibri"/>
                </a:rPr>
                <a:t>]</a:t>
              </a:r>
              <a:r>
                <a:rPr lang="en-US" sz="1800" smtClean="0">
                  <a:solidFill>
                    <a:srgbClr val="404040"/>
                  </a:solidFill>
                  <a:latin typeface="Calibri"/>
                  <a:cs typeface="Calibri"/>
                </a:rPr>
                <a:t> and </a:t>
              </a:r>
              <a:r>
                <a:rPr lang="en-US" sz="1800" b="1" smtClean="0">
                  <a:solidFill>
                    <a:srgbClr val="404040"/>
                  </a:solidFill>
                  <a:latin typeface="Calibri"/>
                  <a:cs typeface="Calibri"/>
                </a:rPr>
                <a:t>Im[V</a:t>
              </a:r>
              <a:r>
                <a:rPr lang="en-US" sz="1800" b="1" baseline="30000" smtClean="0">
                  <a:solidFill>
                    <a:srgbClr val="404040"/>
                  </a:solidFill>
                  <a:latin typeface="Calibri"/>
                  <a:cs typeface="Calibri"/>
                </a:rPr>
                <a:t>QQ</a:t>
              </a:r>
              <a:r>
                <a:rPr lang="en-US" sz="1800" b="1" smtClean="0">
                  <a:solidFill>
                    <a:srgbClr val="404040"/>
                  </a:solidFill>
                  <a:latin typeface="Calibri"/>
                  <a:cs typeface="Calibri"/>
                </a:rPr>
                <a:t>]</a:t>
              </a:r>
              <a:endParaRPr lang="en-US" sz="1800" b="1" baseline="-250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6" name="Group 19" descr=" 34"/>
          <p:cNvGrpSpPr/>
          <p:nvPr/>
        </p:nvGrpSpPr>
        <p:grpSpPr>
          <a:xfrm>
            <a:off x="676071" y="1945108"/>
            <a:ext cx="8683061" cy="369332"/>
            <a:chOff x="685799" y="5600096"/>
            <a:chExt cx="8683061" cy="369332"/>
          </a:xfrm>
        </p:grpSpPr>
        <p:sp>
          <p:nvSpPr>
            <p:cNvPr id="37" name="Textfeld 4"/>
            <p:cNvSpPr txBox="1"/>
            <p:nvPr/>
          </p:nvSpPr>
          <p:spPr>
            <a:xfrm>
              <a:off x="878888" y="5600096"/>
              <a:ext cx="8489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Testing ground: </a:t>
              </a:r>
              <a:r>
                <a:rPr lang="en-US" b="1" smtClean="0">
                  <a:solidFill>
                    <a:srgbClr val="404040"/>
                  </a:solidFill>
                  <a:latin typeface="Calibri"/>
                  <a:cs typeface="Calibri"/>
                </a:rPr>
                <a:t>HTL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 resummed perturbation theory: W</a:t>
              </a:r>
              <a:r>
                <a:rPr lang="en-US" baseline="-25000" smtClean="0">
                  <a:solidFill>
                    <a:srgbClr val="404040"/>
                  </a:solidFill>
                  <a:latin typeface="Calibri"/>
                  <a:cs typeface="Calibri"/>
                </a:rPr>
                <a:t>||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(τ,r), ρ</a:t>
              </a:r>
              <a:r>
                <a:rPr lang="en-US" baseline="-25000" smtClean="0">
                  <a:solidFill>
                    <a:srgbClr val="404040"/>
                  </a:solidFill>
                  <a:latin typeface="Calibri"/>
                  <a:cs typeface="Calibri"/>
                </a:rPr>
                <a:t>||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(ω,r) and V</a:t>
              </a:r>
              <a:r>
                <a:rPr lang="en-US" baseline="30000" smtClean="0">
                  <a:solidFill>
                    <a:srgbClr val="404040"/>
                  </a:solidFill>
                  <a:latin typeface="Calibri"/>
                  <a:cs typeface="Calibri"/>
                </a:rPr>
                <a:t>QQ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(r) known</a:t>
              </a:r>
              <a:endParaRPr lang="en-US" sz="1800" b="1" baseline="-250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9" name="Bild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3" y="2407639"/>
            <a:ext cx="3298553" cy="2061596"/>
          </a:xfrm>
          <a:prstGeom prst="rect">
            <a:avLst/>
          </a:prstGeom>
        </p:spPr>
      </p:pic>
      <p:pic>
        <p:nvPicPr>
          <p:cNvPr id="41" name="Bild 40" descr="HTLPotentialsN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4"/>
          <a:stretch/>
        </p:blipFill>
        <p:spPr>
          <a:xfrm rot="5400000">
            <a:off x="5552451" y="3904414"/>
            <a:ext cx="2117708" cy="3201169"/>
          </a:xfrm>
          <a:prstGeom prst="rect">
            <a:avLst/>
          </a:prstGeom>
        </p:spPr>
      </p:pic>
      <p:pic>
        <p:nvPicPr>
          <p:cNvPr id="42" name="Bild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2"/>
          <a:stretch/>
        </p:blipFill>
        <p:spPr>
          <a:xfrm rot="5400000">
            <a:off x="5299443" y="1261474"/>
            <a:ext cx="2087771" cy="4327751"/>
          </a:xfrm>
          <a:prstGeom prst="rect">
            <a:avLst/>
          </a:prstGeom>
        </p:spPr>
      </p:pic>
      <p:grpSp>
        <p:nvGrpSpPr>
          <p:cNvPr id="43" name="Group 19" descr=" 34"/>
          <p:cNvGrpSpPr/>
          <p:nvPr/>
        </p:nvGrpSpPr>
        <p:grpSpPr>
          <a:xfrm>
            <a:off x="751408" y="4722081"/>
            <a:ext cx="3960096" cy="646331"/>
            <a:chOff x="685799" y="5600096"/>
            <a:chExt cx="3960096" cy="646331"/>
          </a:xfrm>
        </p:grpSpPr>
        <p:sp>
          <p:nvSpPr>
            <p:cNvPr id="44" name="Textfeld 4"/>
            <p:cNvSpPr txBox="1"/>
            <p:nvPr/>
          </p:nvSpPr>
          <p:spPr>
            <a:xfrm>
              <a:off x="878888" y="5600096"/>
              <a:ext cx="3767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BR reproduces Lorentzian, MEM</a:t>
              </a:r>
            </a:p>
            <a:p>
              <a:pPr marL="514350" indent="-514350"/>
              <a:r>
                <a:rPr lang="en-US">
                  <a:solidFill>
                    <a:srgbClr val="404040"/>
                  </a:solidFill>
                  <a:latin typeface="Calibri"/>
                  <a:cs typeface="Calibri"/>
                </a:rPr>
                <a:t>a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lways Gaussian-like</a:t>
              </a:r>
              <a:endParaRPr lang="en-US" sz="18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6" name="Group 19" descr=" 34"/>
          <p:cNvGrpSpPr/>
          <p:nvPr/>
        </p:nvGrpSpPr>
        <p:grpSpPr>
          <a:xfrm>
            <a:off x="751408" y="5414592"/>
            <a:ext cx="3960096" cy="923330"/>
            <a:chOff x="685799" y="5600096"/>
            <a:chExt cx="3960096" cy="923330"/>
          </a:xfrm>
        </p:grpSpPr>
        <p:sp>
          <p:nvSpPr>
            <p:cNvPr id="47" name="Textfeld 4"/>
            <p:cNvSpPr txBox="1"/>
            <p:nvPr/>
          </p:nvSpPr>
          <p:spPr>
            <a:xfrm>
              <a:off x="878888" y="5600096"/>
              <a:ext cx="376700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BR: much better resolution with</a:t>
              </a:r>
            </a:p>
            <a:p>
              <a:pPr marL="514350" indent="-514350"/>
              <a:r>
                <a:rPr lang="en-US">
                  <a:solidFill>
                    <a:srgbClr val="404040"/>
                  </a:solidFill>
                  <a:latin typeface="Calibri"/>
                  <a:cs typeface="Calibri"/>
                </a:rPr>
                <a:t>s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ame N</a:t>
              </a:r>
              <a:r>
                <a:rPr lang="en-US" baseline="-25000" smtClean="0">
                  <a:solidFill>
                    <a:srgbClr val="404040"/>
                  </a:solidFill>
                  <a:latin typeface="Calibri"/>
                  <a:cs typeface="Calibri"/>
                </a:rPr>
                <a:t>τ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. No convergence problems</a:t>
              </a:r>
            </a:p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if </a:t>
              </a:r>
              <a:r>
                <a:rPr lang="en-US" smtClean="0">
                  <a:solidFill>
                    <a:srgbClr val="404040"/>
                  </a:solidFill>
                  <a:cs typeface="Calibri"/>
                </a:rPr>
                <a:t>N</a:t>
              </a:r>
              <a:r>
                <a:rPr lang="en-US" baseline="-25000" smtClean="0">
                  <a:solidFill>
                    <a:srgbClr val="404040"/>
                  </a:solidFill>
                  <a:cs typeface="Calibri"/>
                </a:rPr>
                <a:t>τ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 large and ΔD/D small.</a:t>
              </a:r>
              <a:endParaRPr lang="en-US" sz="18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1036861" y="3818115"/>
            <a:ext cx="20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Y. Burnier, A.R.: </a:t>
            </a:r>
          </a:p>
          <a:p>
            <a:r>
              <a:rPr lang="en-US" sz="1200" b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Phys.Rev. D87 (2013) 114019 </a:t>
            </a:r>
            <a:endParaRPr lang="en-US" sz="1200" b="1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sp>
        <p:nvSpPr>
          <p:cNvPr id="54" name="Textfeld 53"/>
          <p:cNvSpPr txBox="1"/>
          <p:nvPr/>
        </p:nvSpPr>
        <p:spPr>
          <a:xfrm rot="16200000">
            <a:off x="7626605" y="3180739"/>
            <a:ext cx="23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Y. Burnier, A.R.: </a:t>
            </a:r>
          </a:p>
          <a:p>
            <a:pPr algn="ctr"/>
            <a:r>
              <a:rPr lang="en-US" sz="1200" b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Phys.Rev.Lett. 111 (2013) 182003</a:t>
            </a:r>
            <a:endParaRPr lang="en-US" sz="1200" b="1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2280905" y="2959830"/>
            <a:ext cx="1789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mtClean="0">
                <a:solidFill>
                  <a:srgbClr val="595959"/>
                </a:solidFill>
              </a:rPr>
              <a:t>N</a:t>
            </a:r>
            <a:r>
              <a:rPr lang="en-US" sz="1400" b="1" baseline="-25000" smtClean="0">
                <a:solidFill>
                  <a:srgbClr val="595959"/>
                </a:solidFill>
              </a:rPr>
              <a:t>τ</a:t>
            </a:r>
            <a:r>
              <a:rPr lang="en-US" sz="1400" b="1" smtClean="0">
                <a:solidFill>
                  <a:srgbClr val="595959"/>
                </a:solidFill>
              </a:rPr>
              <a:t>=32</a:t>
            </a:r>
            <a:endParaRPr lang="en-US" sz="1400" b="1">
              <a:solidFill>
                <a:srgbClr val="595959"/>
              </a:solidFill>
            </a:endParaRPr>
          </a:p>
        </p:txBody>
      </p:sp>
      <p:grpSp>
        <p:nvGrpSpPr>
          <p:cNvPr id="58" name="Gruppierung 57"/>
          <p:cNvGrpSpPr/>
          <p:nvPr/>
        </p:nvGrpSpPr>
        <p:grpSpPr>
          <a:xfrm>
            <a:off x="4777496" y="2383956"/>
            <a:ext cx="3474625" cy="2130396"/>
            <a:chOff x="4777496" y="2209519"/>
            <a:chExt cx="3474625" cy="2130396"/>
          </a:xfrm>
        </p:grpSpPr>
        <p:pic>
          <p:nvPicPr>
            <p:cNvPr id="40" name="Bild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496" y="2209519"/>
              <a:ext cx="3408633" cy="2130396"/>
            </a:xfrm>
            <a:prstGeom prst="rect">
              <a:avLst/>
            </a:prstGeom>
          </p:spPr>
        </p:pic>
        <p:sp>
          <p:nvSpPr>
            <p:cNvPr id="57" name="Rechteck 56"/>
            <p:cNvSpPr/>
            <p:nvPr/>
          </p:nvSpPr>
          <p:spPr>
            <a:xfrm>
              <a:off x="6462576" y="2311898"/>
              <a:ext cx="17895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smtClean="0">
                  <a:solidFill>
                    <a:srgbClr val="7F7F7F"/>
                  </a:solidFill>
                </a:rPr>
                <a:t>Single peak with</a:t>
              </a:r>
            </a:p>
            <a:p>
              <a:pPr algn="ctr"/>
              <a:r>
                <a:rPr lang="en-US" sz="1400" b="1" smtClean="0">
                  <a:solidFill>
                    <a:srgbClr val="7F7F7F"/>
                  </a:solidFill>
                </a:rPr>
                <a:t>low background</a:t>
              </a:r>
              <a:endParaRPr lang="en-US" sz="1400" b="1">
                <a:solidFill>
                  <a:srgbClr val="7F7F7F"/>
                </a:solidFill>
              </a:endParaRP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8095251" y="4291365"/>
            <a:ext cx="647157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ω[GeV]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8049071" y="6337922"/>
            <a:ext cx="502587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r[fm]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1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 method in practice (II)</a:t>
            </a:r>
            <a:endParaRPr lang="en-US"/>
          </a:p>
        </p:txBody>
      </p:sp>
      <p:sp>
        <p:nvSpPr>
          <p:cNvPr id="8" name="Textfeld 4"/>
          <p:cNvSpPr txBox="1"/>
          <p:nvPr/>
        </p:nvSpPr>
        <p:spPr>
          <a:xfrm>
            <a:off x="734280" y="1440761"/>
            <a:ext cx="879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Application to actual lattice QCD data:</a:t>
            </a:r>
            <a:endParaRPr lang="en-US" baseline="-2500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Bild 8" descr="NT24-CorrAndSpec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5" y="2065465"/>
            <a:ext cx="3486728" cy="2615046"/>
          </a:xfrm>
          <a:prstGeom prst="rect">
            <a:avLst/>
          </a:prstGeom>
        </p:spPr>
      </p:pic>
      <p:grpSp>
        <p:nvGrpSpPr>
          <p:cNvPr id="10" name="Group 19" descr=" 34"/>
          <p:cNvGrpSpPr/>
          <p:nvPr/>
        </p:nvGrpSpPr>
        <p:grpSpPr>
          <a:xfrm>
            <a:off x="485873" y="4819992"/>
            <a:ext cx="8467929" cy="646331"/>
            <a:chOff x="685799" y="5600096"/>
            <a:chExt cx="8467929" cy="646331"/>
          </a:xfrm>
        </p:grpSpPr>
        <p:sp>
          <p:nvSpPr>
            <p:cNvPr id="11" name="Textfeld 4"/>
            <p:cNvSpPr txBox="1"/>
            <p:nvPr/>
          </p:nvSpPr>
          <p:spPr>
            <a:xfrm>
              <a:off x="878888" y="5600096"/>
              <a:ext cx="8274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First reliable extraction of both peak </a:t>
              </a:r>
            </a:p>
            <a:p>
              <a:pPr marL="514350" indent="-514350"/>
              <a:r>
                <a:rPr lang="en-US">
                  <a:solidFill>
                    <a:srgbClr val="404040"/>
                  </a:solidFill>
                  <a:latin typeface="Calibri"/>
                  <a:cs typeface="Calibri"/>
                </a:rPr>
                <a:t>p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osition and width possible</a:t>
              </a:r>
              <a:endParaRPr lang="en-US" sz="1800" b="1" baseline="-250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9" descr=" 34"/>
          <p:cNvGrpSpPr/>
          <p:nvPr/>
        </p:nvGrpSpPr>
        <p:grpSpPr>
          <a:xfrm>
            <a:off x="488188" y="5491917"/>
            <a:ext cx="8467929" cy="923330"/>
            <a:chOff x="685799" y="5600096"/>
            <a:chExt cx="8467929" cy="923330"/>
          </a:xfrm>
        </p:grpSpPr>
        <p:sp>
          <p:nvSpPr>
            <p:cNvPr id="14" name="Textfeld 4"/>
            <p:cNvSpPr txBox="1"/>
            <p:nvPr/>
          </p:nvSpPr>
          <p:spPr>
            <a:xfrm>
              <a:off x="878888" y="5600096"/>
              <a:ext cx="82748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Physics result: </a:t>
              </a:r>
            </a:p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- F</a:t>
              </a:r>
              <a:r>
                <a:rPr lang="en-US" baseline="-25000" smtClean="0">
                  <a:solidFill>
                    <a:srgbClr val="404040"/>
                  </a:solidFill>
                  <a:latin typeface="Calibri"/>
                  <a:cs typeface="Calibri"/>
                </a:rPr>
                <a:t>CG</a:t>
              </a:r>
              <a:r>
                <a:rPr lang="en-US" baseline="30000" smtClean="0">
                  <a:solidFill>
                    <a:srgbClr val="404040"/>
                  </a:solidFill>
                  <a:latin typeface="Calibri"/>
                  <a:cs typeface="Calibri"/>
                </a:rPr>
                <a:t>1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(r) is a reasonable approximation </a:t>
              </a:r>
              <a:r>
                <a:rPr lang="en-US">
                  <a:solidFill>
                    <a:srgbClr val="404040"/>
                  </a:solidFill>
                  <a:latin typeface="Calibri"/>
                  <a:cs typeface="Calibri"/>
                </a:rPr>
                <a:t>o</a:t>
              </a:r>
              <a:r>
                <a:rPr lang="en-US" sz="1800" smtClean="0">
                  <a:solidFill>
                    <a:srgbClr val="404040"/>
                  </a:solidFill>
                  <a:latin typeface="Calibri"/>
                  <a:cs typeface="Calibri"/>
                </a:rPr>
                <a:t>f Re[V]</a:t>
              </a:r>
            </a:p>
            <a:p>
              <a:pPr marL="514350" indent="-514350"/>
              <a:r>
                <a:rPr lang="en-US" sz="1800" smtClean="0">
                  <a:solidFill>
                    <a:srgbClr val="404040"/>
                  </a:solidFill>
                  <a:latin typeface="Calibri"/>
                  <a:cs typeface="Calibri"/>
                </a:rPr>
                <a:t>- Im[V] is of same order as HTL prediction</a:t>
              </a:r>
            </a:p>
          </p:txBody>
        </p:sp>
        <p:sp>
          <p:nvSpPr>
            <p:cNvPr id="15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1039172" y="1810093"/>
            <a:ext cx="2960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smtClean="0">
                <a:solidFill>
                  <a:srgbClr val="595959"/>
                </a:solidFill>
              </a:rPr>
              <a:t>N</a:t>
            </a:r>
            <a:r>
              <a:rPr lang="en-US" sz="1400" b="1" baseline="-25000" smtClean="0">
                <a:solidFill>
                  <a:srgbClr val="595959"/>
                </a:solidFill>
              </a:rPr>
              <a:t>f</a:t>
            </a:r>
            <a:r>
              <a:rPr lang="en-US" sz="1400" b="1" smtClean="0">
                <a:solidFill>
                  <a:srgbClr val="595959"/>
                </a:solidFill>
              </a:rPr>
              <a:t>=0 β=7 ξ=4 a</a:t>
            </a:r>
            <a:r>
              <a:rPr lang="en-US" sz="1400" b="1" baseline="-25000" smtClean="0">
                <a:solidFill>
                  <a:srgbClr val="595959"/>
                </a:solidFill>
              </a:rPr>
              <a:t>s</a:t>
            </a:r>
            <a:r>
              <a:rPr lang="en-US" sz="1400" b="1" smtClean="0">
                <a:solidFill>
                  <a:srgbClr val="595959"/>
                </a:solidFill>
              </a:rPr>
              <a:t>=0.039fm 32</a:t>
            </a:r>
            <a:r>
              <a:rPr lang="en-US" sz="1400" b="1" baseline="30000" smtClean="0">
                <a:solidFill>
                  <a:srgbClr val="595959"/>
                </a:solidFill>
              </a:rPr>
              <a:t>3</a:t>
            </a:r>
            <a:r>
              <a:rPr lang="en-US" sz="1400" b="1" smtClean="0">
                <a:solidFill>
                  <a:srgbClr val="595959"/>
                </a:solidFill>
              </a:rPr>
              <a:t>xN</a:t>
            </a:r>
            <a:r>
              <a:rPr lang="en-US" sz="1400" b="1" baseline="-25000" smtClean="0">
                <a:solidFill>
                  <a:srgbClr val="595959"/>
                </a:solidFill>
              </a:rPr>
              <a:t>τ</a:t>
            </a:r>
            <a:endParaRPr lang="en-US" sz="1400" b="1" baseline="-25000">
              <a:solidFill>
                <a:srgbClr val="595959"/>
              </a:solidFill>
            </a:endParaRPr>
          </a:p>
        </p:txBody>
      </p:sp>
      <p:grpSp>
        <p:nvGrpSpPr>
          <p:cNvPr id="19" name="Gruppierung 18"/>
          <p:cNvGrpSpPr/>
          <p:nvPr/>
        </p:nvGrpSpPr>
        <p:grpSpPr>
          <a:xfrm>
            <a:off x="5039996" y="1486941"/>
            <a:ext cx="3507362" cy="4932328"/>
            <a:chOff x="5039996" y="1486941"/>
            <a:chExt cx="3507362" cy="4932328"/>
          </a:xfrm>
        </p:grpSpPr>
        <p:grpSp>
          <p:nvGrpSpPr>
            <p:cNvPr id="16" name="Gruppierung 15"/>
            <p:cNvGrpSpPr/>
            <p:nvPr/>
          </p:nvGrpSpPr>
          <p:grpSpPr>
            <a:xfrm>
              <a:off x="5039996" y="1486941"/>
              <a:ext cx="3232728" cy="4932328"/>
              <a:chOff x="5039996" y="1486941"/>
              <a:chExt cx="3232728" cy="4932328"/>
            </a:xfrm>
          </p:grpSpPr>
          <p:pic>
            <p:nvPicPr>
              <p:cNvPr id="6" name="Bild 5" descr="PotImQuenched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9996" y="3994722"/>
                <a:ext cx="3232728" cy="2424547"/>
              </a:xfrm>
              <a:prstGeom prst="rect">
                <a:avLst/>
              </a:prstGeom>
            </p:spPr>
          </p:pic>
          <p:pic>
            <p:nvPicPr>
              <p:cNvPr id="7" name="Bild 6" descr="PotReQuenched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9996" y="1486941"/>
                <a:ext cx="3232728" cy="2424546"/>
              </a:xfrm>
              <a:prstGeom prst="rect">
                <a:avLst/>
              </a:prstGeom>
            </p:spPr>
          </p:pic>
        </p:grpSp>
        <p:sp>
          <p:nvSpPr>
            <p:cNvPr id="18" name="Textfeld 17"/>
            <p:cNvSpPr txBox="1"/>
            <p:nvPr/>
          </p:nvSpPr>
          <p:spPr>
            <a:xfrm rot="16200000">
              <a:off x="6434675" y="3759091"/>
              <a:ext cx="3948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mtClean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Y.Burnier, O. Kaczmarek, A.R.: arXiv:1410.7311 t.b.p in PRL </a:t>
              </a:r>
              <a:endParaRPr lang="en-US" sz="1200" b="1">
                <a:solidFill>
                  <a:schemeClr val="bg1">
                    <a:lumMod val="65000"/>
                  </a:schemeClr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2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 method in practice (III)</a:t>
            </a:r>
            <a:endParaRPr lang="en-US"/>
          </a:p>
        </p:txBody>
      </p:sp>
      <p:grpSp>
        <p:nvGrpSpPr>
          <p:cNvPr id="8" name="Group 32" descr=" 12"/>
          <p:cNvGrpSpPr/>
          <p:nvPr/>
        </p:nvGrpSpPr>
        <p:grpSpPr>
          <a:xfrm>
            <a:off x="367532" y="1292403"/>
            <a:ext cx="8991600" cy="400110"/>
            <a:chOff x="685799" y="5617091"/>
            <a:chExt cx="8991600" cy="400110"/>
          </a:xfrm>
        </p:grpSpPr>
        <p:sp>
          <p:nvSpPr>
            <p:cNvPr id="9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T&gt;0 application: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Lattice NRQCD spectra of </a:t>
              </a:r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b</a:t>
              </a:r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ottomonium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 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states @ small </a:t>
              </a:r>
              <a:r>
                <a:rPr lang="en-US" sz="2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N</a:t>
              </a:r>
              <a:r>
                <a:rPr lang="en-US" sz="2000" baseline="-25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τ</a:t>
              </a:r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(=12)</a:t>
              </a:r>
              <a:endParaRPr lang="en-US" sz="20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9" descr=" 34"/>
          <p:cNvGrpSpPr/>
          <p:nvPr/>
        </p:nvGrpSpPr>
        <p:grpSpPr>
          <a:xfrm>
            <a:off x="676071" y="1679627"/>
            <a:ext cx="8467929" cy="369332"/>
            <a:chOff x="685799" y="5600096"/>
            <a:chExt cx="8467929" cy="369332"/>
          </a:xfrm>
        </p:grpSpPr>
        <p:sp>
          <p:nvSpPr>
            <p:cNvPr id="14" name="Textfeld 4"/>
            <p:cNvSpPr txBox="1"/>
            <p:nvPr/>
          </p:nvSpPr>
          <p:spPr>
            <a:xfrm>
              <a:off x="878888" y="5600096"/>
              <a:ext cx="827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Testing ground: realistic mock data of smooth background with and w/o peak</a:t>
              </a:r>
              <a:endParaRPr lang="en-US" sz="1800" b="1" baseline="-250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19" descr=" 34"/>
          <p:cNvGrpSpPr/>
          <p:nvPr/>
        </p:nvGrpSpPr>
        <p:grpSpPr>
          <a:xfrm>
            <a:off x="676071" y="6130117"/>
            <a:ext cx="8814293" cy="369332"/>
            <a:chOff x="685799" y="5600096"/>
            <a:chExt cx="8814293" cy="369332"/>
          </a:xfrm>
        </p:grpSpPr>
        <p:sp>
          <p:nvSpPr>
            <p:cNvPr id="29" name="Textfeld 4"/>
            <p:cNvSpPr txBox="1"/>
            <p:nvPr/>
          </p:nvSpPr>
          <p:spPr>
            <a:xfrm>
              <a:off x="878888" y="5600096"/>
              <a:ext cx="8621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b="1" smtClean="0">
                  <a:solidFill>
                    <a:srgbClr val="404040"/>
                  </a:solidFill>
                  <a:latin typeface="Calibri"/>
                  <a:cs typeface="Calibri"/>
                </a:rPr>
                <a:t>BR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: much better chance to detect peaks but need to distinguish from numerical wiggles</a:t>
              </a:r>
              <a:endParaRPr lang="en-US" sz="1800" b="1" baseline="-250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1" name="Gruppierung 40"/>
          <p:cNvGrpSpPr/>
          <p:nvPr/>
        </p:nvGrpSpPr>
        <p:grpSpPr>
          <a:xfrm>
            <a:off x="297554" y="2046307"/>
            <a:ext cx="14179762" cy="1946656"/>
            <a:chOff x="297554" y="2046307"/>
            <a:chExt cx="14179762" cy="1946656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3"/>
            <a:stretch/>
          </p:blipFill>
          <p:spPr>
            <a:xfrm>
              <a:off x="297554" y="2046307"/>
              <a:ext cx="2774787" cy="1945132"/>
            </a:xfrm>
            <a:prstGeom prst="rect">
              <a:avLst/>
            </a:prstGeom>
          </p:spPr>
        </p:pic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49"/>
            <a:stretch/>
          </p:blipFill>
          <p:spPr>
            <a:xfrm>
              <a:off x="3106977" y="2050610"/>
              <a:ext cx="2771314" cy="1942353"/>
            </a:xfrm>
            <a:prstGeom prst="rect">
              <a:avLst/>
            </a:prstGeom>
          </p:spPr>
        </p:pic>
        <p:grpSp>
          <p:nvGrpSpPr>
            <p:cNvPr id="16" name="Group 19" descr=" 34"/>
            <p:cNvGrpSpPr/>
            <p:nvPr/>
          </p:nvGrpSpPr>
          <p:grpSpPr>
            <a:xfrm>
              <a:off x="6009387" y="2435150"/>
              <a:ext cx="8467929" cy="584776"/>
              <a:chOff x="604984" y="5600096"/>
              <a:chExt cx="8467929" cy="584776"/>
            </a:xfrm>
          </p:grpSpPr>
          <p:sp>
            <p:nvSpPr>
              <p:cNvPr id="17" name="Textfeld 4"/>
              <p:cNvSpPr txBox="1"/>
              <p:nvPr/>
            </p:nvSpPr>
            <p:spPr>
              <a:xfrm>
                <a:off x="798073" y="5600096"/>
                <a:ext cx="82748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BR: peak is clearly captured,</a:t>
                </a:r>
              </a:p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wiggle in background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04984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9" name="Group 19" descr=" 34"/>
            <p:cNvGrpSpPr/>
            <p:nvPr/>
          </p:nvGrpSpPr>
          <p:grpSpPr>
            <a:xfrm>
              <a:off x="6009387" y="3083796"/>
              <a:ext cx="8467929" cy="584776"/>
              <a:chOff x="604984" y="5600096"/>
              <a:chExt cx="8467929" cy="584776"/>
            </a:xfrm>
          </p:grpSpPr>
          <p:sp>
            <p:nvSpPr>
              <p:cNvPr id="20" name="Textfeld 4"/>
              <p:cNvSpPr txBox="1"/>
              <p:nvPr/>
            </p:nvSpPr>
            <p:spPr>
              <a:xfrm>
                <a:off x="798073" y="5600096"/>
                <a:ext cx="82748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MEM: faint sign of peak, </a:t>
                </a:r>
              </a:p>
              <a:p>
                <a:pPr marL="514350" indent="-514350"/>
                <a:r>
                  <a:rPr lang="en-US" sz="1600">
                    <a:solidFill>
                      <a:srgbClr val="404040"/>
                    </a:solidFill>
                    <a:latin typeface="Calibri"/>
                    <a:cs typeface="Calibri"/>
                  </a:rPr>
                  <a:t>o</a:t>
                </a:r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verall washed out</a:t>
                </a:r>
              </a:p>
            </p:txBody>
          </p:sp>
          <p:sp>
            <p:nvSpPr>
              <p:cNvPr id="21" name="Rectangle 17"/>
              <p:cNvSpPr/>
              <p:nvPr/>
            </p:nvSpPr>
            <p:spPr>
              <a:xfrm>
                <a:off x="604984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2483479" y="246105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F1D"/>
                  </a:solidFill>
                </a:rPr>
                <a:t>BR</a:t>
              </a:r>
              <a:endParaRPr lang="en-US" b="1">
                <a:solidFill>
                  <a:srgbClr val="FF0F1D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037341" y="2461055"/>
              <a:ext cx="700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F1D"/>
                  </a:solidFill>
                </a:rPr>
                <a:t>MEM</a:t>
              </a:r>
              <a:endParaRPr lang="en-US" b="1">
                <a:solidFill>
                  <a:srgbClr val="FF0F1D"/>
                </a:solidFill>
              </a:endParaRPr>
            </a:p>
          </p:txBody>
        </p:sp>
      </p:grpSp>
      <p:grpSp>
        <p:nvGrpSpPr>
          <p:cNvPr id="42" name="Gruppierung 41"/>
          <p:cNvGrpSpPr/>
          <p:nvPr/>
        </p:nvGrpSpPr>
        <p:grpSpPr>
          <a:xfrm>
            <a:off x="280398" y="3990917"/>
            <a:ext cx="14226075" cy="2139898"/>
            <a:chOff x="280398" y="3990917"/>
            <a:chExt cx="14226075" cy="2139898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98" y="3990917"/>
              <a:ext cx="2826579" cy="2119934"/>
            </a:xfrm>
            <a:prstGeom prst="rect">
              <a:avLst/>
            </a:prstGeom>
          </p:spPr>
        </p:pic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797" y="3999335"/>
              <a:ext cx="2841973" cy="2131480"/>
            </a:xfrm>
            <a:prstGeom prst="rect">
              <a:avLst/>
            </a:prstGeom>
          </p:spPr>
        </p:pic>
        <p:grpSp>
          <p:nvGrpSpPr>
            <p:cNvPr id="22" name="Group 19" descr=" 34"/>
            <p:cNvGrpSpPr/>
            <p:nvPr/>
          </p:nvGrpSpPr>
          <p:grpSpPr>
            <a:xfrm>
              <a:off x="6038544" y="4492549"/>
              <a:ext cx="8467929" cy="584776"/>
              <a:chOff x="558804" y="5600096"/>
              <a:chExt cx="8467929" cy="584776"/>
            </a:xfrm>
          </p:grpSpPr>
          <p:sp>
            <p:nvSpPr>
              <p:cNvPr id="23" name="Textfeld 4"/>
              <p:cNvSpPr txBox="1"/>
              <p:nvPr/>
            </p:nvSpPr>
            <p:spPr>
              <a:xfrm>
                <a:off x="751893" y="5600096"/>
                <a:ext cx="82748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BR: some numerical ringing </a:t>
                </a:r>
              </a:p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present</a:t>
                </a:r>
              </a:p>
            </p:txBody>
          </p:sp>
          <p:sp>
            <p:nvSpPr>
              <p:cNvPr id="24" name="Rectangle 17"/>
              <p:cNvSpPr/>
              <p:nvPr/>
            </p:nvSpPr>
            <p:spPr>
              <a:xfrm>
                <a:off x="558804" y="577215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5" name="Group 19" descr=" 34"/>
            <p:cNvGrpSpPr/>
            <p:nvPr/>
          </p:nvGrpSpPr>
          <p:grpSpPr>
            <a:xfrm>
              <a:off x="6038544" y="5095015"/>
              <a:ext cx="8467929" cy="584776"/>
              <a:chOff x="558804" y="5692456"/>
              <a:chExt cx="8467929" cy="584776"/>
            </a:xfrm>
          </p:grpSpPr>
          <p:sp>
            <p:nvSpPr>
              <p:cNvPr id="26" name="Textfeld 4"/>
              <p:cNvSpPr txBox="1"/>
              <p:nvPr/>
            </p:nvSpPr>
            <p:spPr>
              <a:xfrm>
                <a:off x="751893" y="5692456"/>
                <a:ext cx="82748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MEM: appears close to </a:t>
                </a:r>
              </a:p>
              <a:p>
                <a:pPr marL="514350" indent="-514350"/>
                <a:r>
                  <a:rPr lang="en-US" sz="1600" smtClean="0">
                    <a:solidFill>
                      <a:srgbClr val="404040"/>
                    </a:solidFill>
                    <a:latin typeface="Calibri"/>
                    <a:cs typeface="Calibri"/>
                  </a:rPr>
                  <a:t>background</a:t>
                </a:r>
              </a:p>
            </p:txBody>
          </p:sp>
          <p:sp>
            <p:nvSpPr>
              <p:cNvPr id="27" name="Rectangle 17"/>
              <p:cNvSpPr/>
              <p:nvPr/>
            </p:nvSpPr>
            <p:spPr>
              <a:xfrm>
                <a:off x="558804" y="5864510"/>
                <a:ext cx="75337" cy="73152"/>
              </a:xfrm>
              <a:prstGeom prst="rect">
                <a:avLst/>
              </a:prstGeom>
              <a:solidFill>
                <a:srgbClr val="FF6600"/>
              </a:solidFill>
              <a:ln w="19050"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rgbClr val="40404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3" name="Textfeld 32"/>
            <p:cNvSpPr txBox="1"/>
            <p:nvPr/>
          </p:nvSpPr>
          <p:spPr>
            <a:xfrm>
              <a:off x="2483479" y="43724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F1D"/>
                  </a:solidFill>
                </a:rPr>
                <a:t>BR</a:t>
              </a:r>
              <a:endParaRPr lang="en-US" b="1">
                <a:solidFill>
                  <a:srgbClr val="FF0F1D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119796" y="4372483"/>
              <a:ext cx="700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F1D"/>
                  </a:solidFill>
                </a:rPr>
                <a:t>MEM</a:t>
              </a:r>
              <a:endParaRPr lang="en-US" b="1">
                <a:solidFill>
                  <a:srgbClr val="FF0F1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849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Royal Society seminar on Heavy Quarks, "Advanced spectroscopic methods", January 28th 16:30h 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Beyond MEM: Bayesian spectral reconstruction for lattice QCD</a:t>
            </a:r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BR method in practice (III)</a:t>
            </a:r>
            <a:endParaRPr lang="en-US"/>
          </a:p>
        </p:txBody>
      </p:sp>
      <p:grpSp>
        <p:nvGrpSpPr>
          <p:cNvPr id="10" name="Group 32" descr=" 12"/>
          <p:cNvGrpSpPr/>
          <p:nvPr/>
        </p:nvGrpSpPr>
        <p:grpSpPr>
          <a:xfrm>
            <a:off x="286717" y="1373218"/>
            <a:ext cx="8991600" cy="400110"/>
            <a:chOff x="685799" y="5617091"/>
            <a:chExt cx="8991600" cy="400110"/>
          </a:xfrm>
        </p:grpSpPr>
        <p:sp>
          <p:nvSpPr>
            <p:cNvPr id="11" name="Textfeld 4"/>
            <p:cNvSpPr txBox="1"/>
            <p:nvPr/>
          </p:nvSpPr>
          <p:spPr>
            <a:xfrm>
              <a:off x="878888" y="5617091"/>
              <a:ext cx="8798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z="20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How to distinguishing physics peaks from ringing artifacts in lattice NRQCD:</a:t>
              </a:r>
              <a:endParaRPr lang="en-US" sz="2000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685799" y="5772150"/>
              <a:ext cx="125561" cy="121920"/>
            </a:xfrm>
            <a:prstGeom prst="rect">
              <a:avLst/>
            </a:prstGeom>
            <a:solidFill>
              <a:srgbClr val="FF660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oup 19" descr=" 34"/>
          <p:cNvGrpSpPr/>
          <p:nvPr/>
        </p:nvGrpSpPr>
        <p:grpSpPr>
          <a:xfrm>
            <a:off x="603065" y="1712396"/>
            <a:ext cx="8467929" cy="369332"/>
            <a:chOff x="685799" y="5600096"/>
            <a:chExt cx="8467929" cy="369332"/>
          </a:xfrm>
        </p:grpSpPr>
        <p:sp>
          <p:nvSpPr>
            <p:cNvPr id="20" name="Textfeld 4"/>
            <p:cNvSpPr txBox="1"/>
            <p:nvPr/>
          </p:nvSpPr>
          <p:spPr>
            <a:xfrm>
              <a:off x="878888" y="5600096"/>
              <a:ext cx="827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Compare reconstructed spectra to those from non-interacting correlators (U=</a:t>
              </a:r>
              <a:r>
                <a:rPr lang="en-US" b="1" smtClean="0">
                  <a:solidFill>
                    <a:srgbClr val="404040"/>
                  </a:solidFill>
                  <a:latin typeface="Calibri"/>
                  <a:cs typeface="Calibri"/>
                </a:rPr>
                <a:t>1</a:t>
              </a:r>
              <a:r>
                <a:rPr lang="en-US" smtClean="0">
                  <a:solidFill>
                    <a:srgbClr val="404040"/>
                  </a:solidFill>
                  <a:latin typeface="Calibri"/>
                  <a:cs typeface="Calibri"/>
                </a:rPr>
                <a:t>)</a:t>
              </a:r>
              <a:endParaRPr lang="en-US" sz="1800" b="1" baseline="-25000" smtClean="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Rectangle 17"/>
            <p:cNvSpPr/>
            <p:nvPr/>
          </p:nvSpPr>
          <p:spPr>
            <a:xfrm>
              <a:off x="685799" y="5772150"/>
              <a:ext cx="75337" cy="73152"/>
            </a:xfrm>
            <a:prstGeom prst="rect">
              <a:avLst/>
            </a:prstGeom>
            <a:solidFill>
              <a:srgbClr val="FF6600"/>
            </a:solidFill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40404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uppierung 5"/>
          <p:cNvGrpSpPr/>
          <p:nvPr/>
        </p:nvGrpSpPr>
        <p:grpSpPr>
          <a:xfrm>
            <a:off x="703733" y="2289538"/>
            <a:ext cx="3369055" cy="4156752"/>
            <a:chOff x="703733" y="2289538"/>
            <a:chExt cx="3369055" cy="4156752"/>
          </a:xfrm>
        </p:grpSpPr>
        <p:grpSp>
          <p:nvGrpSpPr>
            <p:cNvPr id="38" name="Gruppierung 37"/>
            <p:cNvGrpSpPr/>
            <p:nvPr/>
          </p:nvGrpSpPr>
          <p:grpSpPr>
            <a:xfrm>
              <a:off x="703733" y="2289538"/>
              <a:ext cx="3369055" cy="2071305"/>
              <a:chOff x="4351644" y="2086438"/>
              <a:chExt cx="3369055" cy="2071305"/>
            </a:xfrm>
          </p:grpSpPr>
          <p:pic>
            <p:nvPicPr>
              <p:cNvPr id="8" name="Bild 7" descr="P-waveFreeAllLog.pd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1644" y="2086438"/>
                <a:ext cx="3314088" cy="2071305"/>
              </a:xfrm>
              <a:prstGeom prst="rect">
                <a:avLst/>
              </a:prstGeom>
            </p:spPr>
          </p:pic>
          <p:sp>
            <p:nvSpPr>
              <p:cNvPr id="26" name="Textfeld 25"/>
              <p:cNvSpPr txBox="1"/>
              <p:nvPr/>
            </p:nvSpPr>
            <p:spPr>
              <a:xfrm>
                <a:off x="5561133" y="3482151"/>
                <a:ext cx="21595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Free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P-wave from</a:t>
                </a:r>
              </a:p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non-int. NRQCD </a:t>
                </a:r>
                <a:r>
                  <a:rPr lang="en-US" sz="1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correlator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4727725" y="2228161"/>
                <a:ext cx="24294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smtClean="0">
                    <a:solidFill>
                      <a:schemeClr val="bg1">
                        <a:lumMod val="50000"/>
                      </a:schemeClr>
                    </a:solidFill>
                  </a:rPr>
                  <a:t>BR                                       N</a:t>
                </a:r>
                <a:r>
                  <a:rPr lang="en-US" sz="1400" b="1" baseline="-25000" smtClean="0">
                    <a:solidFill>
                      <a:schemeClr val="bg1">
                        <a:lumMod val="50000"/>
                      </a:schemeClr>
                    </a:solidFill>
                  </a:rPr>
                  <a:t>τ</a:t>
                </a:r>
                <a:r>
                  <a:rPr lang="en-US" sz="1400" b="1" smtClean="0">
                    <a:solidFill>
                      <a:schemeClr val="bg1">
                        <a:lumMod val="50000"/>
                      </a:schemeClr>
                    </a:solidFill>
                  </a:rPr>
                  <a:t>=12</a:t>
                </a:r>
                <a:endParaRPr lang="en-US" sz="14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4" name="Gruppierung 43"/>
            <p:cNvGrpSpPr/>
            <p:nvPr/>
          </p:nvGrpSpPr>
          <p:grpSpPr>
            <a:xfrm>
              <a:off x="715278" y="4374985"/>
              <a:ext cx="3314088" cy="2071305"/>
              <a:chOff x="4351644" y="2086438"/>
              <a:chExt cx="3314088" cy="2071305"/>
            </a:xfrm>
          </p:grpSpPr>
          <p:pic>
            <p:nvPicPr>
              <p:cNvPr id="45" name="Bild 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1644" y="2086438"/>
                <a:ext cx="3314088" cy="2071305"/>
              </a:xfrm>
              <a:prstGeom prst="rect">
                <a:avLst/>
              </a:prstGeom>
            </p:spPr>
          </p:pic>
          <p:sp>
            <p:nvSpPr>
              <p:cNvPr id="46" name="Textfeld 45"/>
              <p:cNvSpPr txBox="1"/>
              <p:nvPr/>
            </p:nvSpPr>
            <p:spPr>
              <a:xfrm>
                <a:off x="5880448" y="3482151"/>
                <a:ext cx="15209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Full </a:t>
                </a: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P-wave from</a:t>
                </a:r>
              </a:p>
              <a:p>
                <a:pPr algn="ctr"/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NRQCD </a:t>
                </a:r>
                <a:r>
                  <a:rPr lang="en-US" sz="14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correlator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Textfeld 46"/>
              <p:cNvSpPr txBox="1"/>
              <p:nvPr/>
            </p:nvSpPr>
            <p:spPr>
              <a:xfrm>
                <a:off x="4727725" y="2228161"/>
                <a:ext cx="24294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smtClean="0">
                    <a:solidFill>
                      <a:schemeClr val="bg1">
                        <a:lumMod val="50000"/>
                      </a:schemeClr>
                    </a:solidFill>
                  </a:rPr>
                  <a:t>BR                                       N</a:t>
                </a:r>
                <a:r>
                  <a:rPr lang="en-US" sz="1400" b="1" baseline="-25000" smtClean="0">
                    <a:solidFill>
                      <a:schemeClr val="bg1">
                        <a:lumMod val="50000"/>
                      </a:schemeClr>
                    </a:solidFill>
                  </a:rPr>
                  <a:t>τ</a:t>
                </a:r>
                <a:r>
                  <a:rPr lang="en-US" sz="1400" b="1" smtClean="0">
                    <a:solidFill>
                      <a:schemeClr val="bg1">
                        <a:lumMod val="50000"/>
                      </a:schemeClr>
                    </a:solidFill>
                  </a:rPr>
                  <a:t>=12</a:t>
                </a:r>
                <a:endParaRPr lang="en-US" sz="14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5" name="Gruppierung 4"/>
          <p:cNvGrpSpPr/>
          <p:nvPr/>
        </p:nvGrpSpPr>
        <p:grpSpPr>
          <a:xfrm>
            <a:off x="4664107" y="2860357"/>
            <a:ext cx="4045783" cy="3364291"/>
            <a:chOff x="4664107" y="2791087"/>
            <a:chExt cx="4045783" cy="3364291"/>
          </a:xfrm>
        </p:grpSpPr>
        <p:sp>
          <p:nvSpPr>
            <p:cNvPr id="33" name="Textfeld 4"/>
            <p:cNvSpPr txBox="1"/>
            <p:nvPr/>
          </p:nvSpPr>
          <p:spPr>
            <a:xfrm>
              <a:off x="4745174" y="5457751"/>
              <a:ext cx="3964716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/>
              <a:r>
                <a:rPr lang="en-US" dirty="0">
                  <a:solidFill>
                    <a:srgbClr val="404040"/>
                  </a:solidFill>
                  <a:cs typeface="Calibri"/>
                </a:rPr>
                <a:t>At the lowest </a:t>
              </a:r>
              <a:r>
                <a:rPr lang="en-US" dirty="0" smtClean="0">
                  <a:solidFill>
                    <a:srgbClr val="404040"/>
                  </a:solidFill>
                  <a:cs typeface="Calibri"/>
                </a:rPr>
                <a:t> </a:t>
              </a:r>
              <a:r>
                <a:rPr lang="en-US" dirty="0" smtClean="0">
                  <a:solidFill>
                    <a:srgbClr val="404040"/>
                  </a:solidFill>
                  <a:cs typeface="Calibri"/>
                </a:rPr>
                <a:t>T (140MeV): </a:t>
              </a:r>
              <a:r>
                <a:rPr lang="en-US" dirty="0" err="1">
                  <a:solidFill>
                    <a:srgbClr val="404040"/>
                  </a:solidFill>
                  <a:cs typeface="Calibri"/>
                </a:rPr>
                <a:t>ρ</a:t>
              </a:r>
              <a:r>
                <a:rPr lang="en-US" baseline="30000" dirty="0" err="1">
                  <a:solidFill>
                    <a:srgbClr val="404040"/>
                  </a:solidFill>
                  <a:cs typeface="Calibri"/>
                </a:rPr>
                <a:t>full</a:t>
              </a:r>
              <a:r>
                <a:rPr lang="en-US" dirty="0">
                  <a:solidFill>
                    <a:srgbClr val="404040"/>
                  </a:solidFill>
                  <a:cs typeface="Calibri"/>
                </a:rPr>
                <a:t>&gt; 10 </a:t>
              </a:r>
              <a:r>
                <a:rPr lang="en-US" dirty="0" err="1" smtClean="0">
                  <a:solidFill>
                    <a:srgbClr val="404040"/>
                  </a:solidFill>
                  <a:cs typeface="Calibri"/>
                </a:rPr>
                <a:t>ρ</a:t>
              </a:r>
              <a:r>
                <a:rPr lang="en-US" baseline="30000" dirty="0" err="1" smtClean="0">
                  <a:solidFill>
                    <a:srgbClr val="404040"/>
                  </a:solidFill>
                  <a:cs typeface="Calibri"/>
                </a:rPr>
                <a:t>free</a:t>
              </a:r>
              <a:endParaRPr lang="en-US" baseline="30000" dirty="0" smtClean="0">
                <a:solidFill>
                  <a:srgbClr val="404040"/>
                </a:solidFill>
                <a:cs typeface="Calibri"/>
              </a:endParaRPr>
            </a:p>
            <a:p>
              <a:pPr marL="514350" indent="-514350"/>
              <a:endParaRPr lang="en-US" sz="500" baseline="30000" dirty="0" smtClean="0">
                <a:solidFill>
                  <a:srgbClr val="404040"/>
                </a:solidFill>
                <a:cs typeface="Calibri"/>
              </a:endParaRPr>
            </a:p>
            <a:p>
              <a:pPr marL="514350" indent="-514350"/>
              <a:r>
                <a:rPr lang="en-US" dirty="0">
                  <a:solidFill>
                    <a:srgbClr val="404040"/>
                  </a:solidFill>
                  <a:cs typeface="Calibri"/>
                </a:rPr>
                <a:t>At the </a:t>
              </a:r>
              <a:r>
                <a:rPr lang="en-US" dirty="0" smtClean="0">
                  <a:solidFill>
                    <a:srgbClr val="404040"/>
                  </a:solidFill>
                  <a:cs typeface="Calibri"/>
                </a:rPr>
                <a:t>highest </a:t>
              </a:r>
              <a:r>
                <a:rPr lang="en-US" dirty="0" smtClean="0">
                  <a:solidFill>
                    <a:srgbClr val="404040"/>
                  </a:solidFill>
                  <a:cs typeface="Calibri"/>
                </a:rPr>
                <a:t>T (249MeV): </a:t>
              </a:r>
              <a:r>
                <a:rPr lang="en-US" dirty="0" err="1">
                  <a:solidFill>
                    <a:srgbClr val="404040"/>
                  </a:solidFill>
                  <a:cs typeface="Calibri"/>
                </a:rPr>
                <a:t>ρ</a:t>
              </a:r>
              <a:r>
                <a:rPr lang="en-US" baseline="30000" dirty="0" err="1">
                  <a:solidFill>
                    <a:srgbClr val="404040"/>
                  </a:solidFill>
                  <a:cs typeface="Calibri"/>
                </a:rPr>
                <a:t>full</a:t>
              </a:r>
              <a:r>
                <a:rPr lang="en-US" dirty="0">
                  <a:solidFill>
                    <a:srgbClr val="404040"/>
                  </a:solidFill>
                  <a:cs typeface="Calibri"/>
                </a:rPr>
                <a:t>&gt; </a:t>
              </a:r>
              <a:r>
                <a:rPr lang="en-US" dirty="0" smtClean="0">
                  <a:solidFill>
                    <a:srgbClr val="404040"/>
                  </a:solidFill>
                  <a:cs typeface="Calibri"/>
                </a:rPr>
                <a:t>3 </a:t>
              </a:r>
              <a:r>
                <a:rPr lang="en-US" dirty="0" err="1" smtClean="0">
                  <a:solidFill>
                    <a:srgbClr val="404040"/>
                  </a:solidFill>
                  <a:cs typeface="Calibri"/>
                </a:rPr>
                <a:t>ρ</a:t>
              </a:r>
              <a:r>
                <a:rPr lang="en-US" baseline="30000" dirty="0" err="1" smtClean="0">
                  <a:solidFill>
                    <a:srgbClr val="404040"/>
                  </a:solidFill>
                  <a:cs typeface="Calibri"/>
                </a:rPr>
                <a:t>free</a:t>
              </a:r>
              <a:endParaRPr lang="en-US" b="1" baseline="30000" dirty="0">
                <a:solidFill>
                  <a:srgbClr val="404040"/>
                </a:solidFill>
                <a:cs typeface="Calibri"/>
              </a:endParaRPr>
            </a:p>
          </p:txBody>
        </p:sp>
        <p:grpSp>
          <p:nvGrpSpPr>
            <p:cNvPr id="49" name="Gruppierung 48"/>
            <p:cNvGrpSpPr/>
            <p:nvPr/>
          </p:nvGrpSpPr>
          <p:grpSpPr>
            <a:xfrm>
              <a:off x="4664107" y="2791087"/>
              <a:ext cx="3655725" cy="2415915"/>
              <a:chOff x="4408973" y="3991818"/>
              <a:chExt cx="3655725" cy="2415915"/>
            </a:xfrm>
          </p:grpSpPr>
          <p:pic>
            <p:nvPicPr>
              <p:cNvPr id="14" name="Bild 13" descr="P-waveCmpFreeT0Nc100-t1-scaled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977"/>
              <a:stretch/>
            </p:blipFill>
            <p:spPr>
              <a:xfrm rot="5400000">
                <a:off x="5018253" y="3382538"/>
                <a:ext cx="2415915" cy="3634475"/>
              </a:xfrm>
              <a:prstGeom prst="rect">
                <a:avLst/>
              </a:prstGeom>
            </p:spPr>
          </p:pic>
          <p:sp>
            <p:nvSpPr>
              <p:cNvPr id="48" name="Textfeld 47"/>
              <p:cNvSpPr txBox="1"/>
              <p:nvPr/>
            </p:nvSpPr>
            <p:spPr>
              <a:xfrm>
                <a:off x="7772881" y="6022428"/>
                <a:ext cx="2918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ω</a:t>
                </a:r>
                <a:endParaRPr lang="en-US" sz="1200" dirty="0"/>
              </a:p>
            </p:txBody>
          </p:sp>
        </p:grpSp>
      </p:grpSp>
      <p:sp>
        <p:nvSpPr>
          <p:cNvPr id="37" name="Textfeld 36"/>
          <p:cNvSpPr txBox="1"/>
          <p:nvPr/>
        </p:nvSpPr>
        <p:spPr>
          <a:xfrm>
            <a:off x="4686917" y="1960878"/>
            <a:ext cx="3731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S.Kim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, 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P.Petreczky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, A.R.: arXiv:1409.3630 </a:t>
            </a:r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t.b.p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cs typeface="Calibri"/>
              </a:rPr>
              <a:t>. in PRD </a:t>
            </a:r>
            <a:endParaRPr lang="en-US" sz="1200" b="1" dirty="0">
              <a:solidFill>
                <a:schemeClr val="bg1">
                  <a:lumMod val="6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8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2113</Words>
  <Application>Microsoft Macintosh PowerPoint</Application>
  <PresentationFormat>Bildschirmpräsentation (4:3)</PresentationFormat>
  <Paragraphs>207</Paragraphs>
  <Slides>12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PowerPoint-Präsentation</vt:lpstr>
      <vt:lpstr>The Bayesian strategy revisited</vt:lpstr>
      <vt:lpstr>Standard MEM and Beyond</vt:lpstr>
      <vt:lpstr>A new Bayesian Reconstruction Approach</vt:lpstr>
      <vt:lpstr>The BR method in practice (I)</vt:lpstr>
      <vt:lpstr>The BR method in practice (II)</vt:lpstr>
      <vt:lpstr>The BR method in practice (II)</vt:lpstr>
      <vt:lpstr>The BR method in practice (III)</vt:lpstr>
      <vt:lpstr>The BR method in practice (III)</vt:lpstr>
      <vt:lpstr>Conclusion and Outlook</vt:lpstr>
      <vt:lpstr>PowerPoint-Präsentation</vt:lpstr>
      <vt:lpstr>Numerical ringing</vt:lpstr>
    </vt:vector>
  </TitlesOfParts>
  <Company>Universität Bielefeld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Rothkopf</dc:creator>
  <cp:lastModifiedBy>Alexander Rothkopf</cp:lastModifiedBy>
  <cp:revision>914</cp:revision>
  <dcterms:created xsi:type="dcterms:W3CDTF">2014-03-14T09:14:59Z</dcterms:created>
  <dcterms:modified xsi:type="dcterms:W3CDTF">2015-01-28T15:57:11Z</dcterms:modified>
</cp:coreProperties>
</file>