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4.xml" ContentType="application/vnd.openxmlformats-officedocument.presentationml.notesSlide+xml"/>
  <Override PartName="/ppt/embeddings/oleObject1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5438" r:id="rId2"/>
    <p:sldMasterId id="2147485440" r:id="rId3"/>
    <p:sldMasterId id="2147485444" r:id="rId4"/>
  </p:sldMasterIdLst>
  <p:notesMasterIdLst>
    <p:notesMasterId r:id="rId54"/>
  </p:notesMasterIdLst>
  <p:handoutMasterIdLst>
    <p:handoutMasterId r:id="rId55"/>
  </p:handoutMasterIdLst>
  <p:sldIdLst>
    <p:sldId id="570" r:id="rId5"/>
    <p:sldId id="591" r:id="rId6"/>
    <p:sldId id="483" r:id="rId7"/>
    <p:sldId id="572" r:id="rId8"/>
    <p:sldId id="574" r:id="rId9"/>
    <p:sldId id="576" r:id="rId10"/>
    <p:sldId id="620" r:id="rId11"/>
    <p:sldId id="558" r:id="rId12"/>
    <p:sldId id="577" r:id="rId13"/>
    <p:sldId id="579" r:id="rId14"/>
    <p:sldId id="580" r:id="rId15"/>
    <p:sldId id="582" r:id="rId16"/>
    <p:sldId id="548" r:id="rId17"/>
    <p:sldId id="581" r:id="rId18"/>
    <p:sldId id="588" r:id="rId19"/>
    <p:sldId id="622" r:id="rId20"/>
    <p:sldId id="590" r:id="rId21"/>
    <p:sldId id="596" r:id="rId22"/>
    <p:sldId id="530" r:id="rId23"/>
    <p:sldId id="552" r:id="rId24"/>
    <p:sldId id="549" r:id="rId25"/>
    <p:sldId id="595" r:id="rId26"/>
    <p:sldId id="598" r:id="rId27"/>
    <p:sldId id="619" r:id="rId28"/>
    <p:sldId id="585" r:id="rId29"/>
    <p:sldId id="616" r:id="rId30"/>
    <p:sldId id="623" r:id="rId31"/>
    <p:sldId id="573" r:id="rId32"/>
    <p:sldId id="611" r:id="rId33"/>
    <p:sldId id="566" r:id="rId34"/>
    <p:sldId id="609" r:id="rId35"/>
    <p:sldId id="613" r:id="rId36"/>
    <p:sldId id="603" r:id="rId37"/>
    <p:sldId id="601" r:id="rId38"/>
    <p:sldId id="604" r:id="rId39"/>
    <p:sldId id="484" r:id="rId40"/>
    <p:sldId id="408" r:id="rId41"/>
    <p:sldId id="487" r:id="rId42"/>
    <p:sldId id="491" r:id="rId43"/>
    <p:sldId id="614" r:id="rId44"/>
    <p:sldId id="618" r:id="rId45"/>
    <p:sldId id="583" r:id="rId46"/>
    <p:sldId id="544" r:id="rId47"/>
    <p:sldId id="532" r:id="rId48"/>
    <p:sldId id="510" r:id="rId49"/>
    <p:sldId id="519" r:id="rId50"/>
    <p:sldId id="501" r:id="rId51"/>
    <p:sldId id="450" r:id="rId52"/>
    <p:sldId id="508" r:id="rId53"/>
  </p:sldIdLst>
  <p:sldSz cx="9144000" cy="6858000" type="screen4x3"/>
  <p:notesSz cx="6669088" cy="9926638"/>
  <p:defaultTextStyle>
    <a:defPPr>
      <a:defRPr lang="en-GB"/>
    </a:defPPr>
    <a:lvl1pPr algn="ctr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-112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-112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-112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-112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-112" charset="0"/>
        <a:ea typeface="+mn-ea"/>
        <a:cs typeface="+mn-cs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Arial" pitchFamily="-112" charset="0"/>
        <a:ea typeface="+mn-ea"/>
        <a:cs typeface="+mn-cs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Arial" pitchFamily="-112" charset="0"/>
        <a:ea typeface="+mn-ea"/>
        <a:cs typeface="+mn-cs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Arial" pitchFamily="-112" charset="0"/>
        <a:ea typeface="+mn-ea"/>
        <a:cs typeface="+mn-cs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Arial" pitchFamily="-11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0080"/>
    <a:srgbClr val="408000"/>
    <a:srgbClr val="0080FF"/>
    <a:srgbClr val="CC3300"/>
    <a:srgbClr val="0000CC"/>
    <a:srgbClr val="CC0099"/>
    <a:srgbClr val="00FF00"/>
    <a:srgbClr val="FFFFCC"/>
    <a:srgbClr val="FF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495" autoAdjust="0"/>
  </p:normalViewPr>
  <p:slideViewPr>
    <p:cSldViewPr snapToGrid="0" showGuides="1">
      <p:cViewPr varScale="1">
        <p:scale>
          <a:sx n="105" d="100"/>
          <a:sy n="105" d="100"/>
        </p:scale>
        <p:origin x="-520" y="-96"/>
      </p:cViewPr>
      <p:guideLst>
        <p:guide orient="horz" pos="2161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notesMaster" Target="notesMasters/notesMaster1.xml"/><Relationship Id="rId55" Type="http://schemas.openxmlformats.org/officeDocument/2006/relationships/handoutMaster" Target="handoutMasters/handout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60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Relationship Id="rId2" Type="http://schemas.openxmlformats.org/officeDocument/2006/relationships/image" Target="../media/image39.emf"/><Relationship Id="rId3" Type="http://schemas.openxmlformats.org/officeDocument/2006/relationships/image" Target="../media/image4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4" Type="http://schemas.openxmlformats.org/officeDocument/2006/relationships/image" Target="../media/image67.emf"/><Relationship Id="rId1" Type="http://schemas.openxmlformats.org/officeDocument/2006/relationships/image" Target="../media/image64.wmf"/><Relationship Id="rId2" Type="http://schemas.openxmlformats.org/officeDocument/2006/relationships/image" Target="../media/image6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latin typeface="Times New Roman" pitchFamily="-106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908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pitchFamily="-106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8908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latin typeface="Times New Roman" pitchFamily="-106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431338"/>
            <a:ext cx="28908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pitchFamily="-106" charset="0"/>
              </a:defRPr>
            </a:lvl1pPr>
          </a:lstStyle>
          <a:p>
            <a:pPr>
              <a:defRPr/>
            </a:pPr>
            <a:fld id="{74C84124-2E77-D940-9C8F-FFFF2132FF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1680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 b="0">
                <a:latin typeface="Times New Roman" pitchFamily="-106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250" y="0"/>
            <a:ext cx="28908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 b="0">
                <a:latin typeface="Times New Roman" pitchFamily="-106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2488" y="744538"/>
            <a:ext cx="4964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9000" y="4714875"/>
            <a:ext cx="4891088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8908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 b="0">
                <a:latin typeface="Times New Roman" pitchFamily="-106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250" y="9431338"/>
            <a:ext cx="28908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 b="0">
                <a:latin typeface="Times New Roman" pitchFamily="-106" charset="0"/>
              </a:defRPr>
            </a:lvl1pPr>
          </a:lstStyle>
          <a:p>
            <a:pPr>
              <a:defRPr/>
            </a:pPr>
            <a:fld id="{1C66EEC6-9887-E04C-81B0-1F130048CEA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38203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C29F7E-6218-1747-9F20-0E70BE49F7FF}" type="slidenum">
              <a:rPr lang="en-GB">
                <a:solidFill>
                  <a:srgbClr val="000000"/>
                </a:solidFill>
                <a:latin typeface="Times New Roman" pitchFamily="-112" charset="0"/>
              </a:rPr>
              <a:pPr/>
              <a:t>1</a:t>
            </a:fld>
            <a:endParaRPr lang="en-GB">
              <a:solidFill>
                <a:srgbClr val="000000"/>
              </a:solidFill>
              <a:latin typeface="Times New Roman" pitchFamily="-112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7413" y="4714875"/>
            <a:ext cx="4894262" cy="4467225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General-Mass Variable Flavour Number Schemes, Kramer et 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66EEC6-9887-E04C-81B0-1F130048CEA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General-Mass Variable Flavour Number Schemes, Kramer et 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66EEC6-9887-E04C-81B0-1F130048CEA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06" charset="0"/>
                <a:ea typeface="ＭＳ Ｐゴシック" pitchFamily="-106" charset="-128"/>
                <a:cs typeface="ＭＳ Ｐゴシック" pitchFamily="-106" charset="-128"/>
              </a:rPr>
              <a:t>general-mass variable flavor-number scheme (GM-VFNS)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66EEC6-9887-E04C-81B0-1F130048CEAC}" type="slidenum">
              <a:rPr lang="en-GB" smtClean="0"/>
              <a:pPr>
                <a:defRPr/>
              </a:pPr>
              <a:t>38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94063" y="6565900"/>
            <a:ext cx="33591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ICNFP 2013</a:t>
            </a:r>
            <a:endParaRPr lang="en-US" dirty="0"/>
          </a:p>
        </p:txBody>
      </p:sp>
      <p:sp>
        <p:nvSpPr>
          <p:cNvPr id="8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6200" y="6565900"/>
            <a:ext cx="23288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Andre Mischke (Utrecht)</a:t>
            </a:r>
            <a:endParaRPr lang="en-US" dirty="0"/>
          </a:p>
        </p:txBody>
      </p:sp>
      <p:sp>
        <p:nvSpPr>
          <p:cNvPr id="9" name="Rectangle 2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5659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7CA790B6-3DE3-224A-B164-0E89BB3F0D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94063" y="6565900"/>
            <a:ext cx="33591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ICNFP 2013</a:t>
            </a:r>
            <a:endParaRPr lang="en-US" dirty="0"/>
          </a:p>
        </p:txBody>
      </p:sp>
      <p:sp>
        <p:nvSpPr>
          <p:cNvPr id="8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6200" y="6565900"/>
            <a:ext cx="23288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Andre Mischke (Utrecht)</a:t>
            </a:r>
            <a:endParaRPr lang="en-US" dirty="0"/>
          </a:p>
        </p:txBody>
      </p:sp>
      <p:sp>
        <p:nvSpPr>
          <p:cNvPr id="9" name="Rectangle 2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5659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7CA790B6-3DE3-224A-B164-0E89BB3F0D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94063" y="6565900"/>
            <a:ext cx="33591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Confinement X</a:t>
            </a:r>
            <a:endParaRPr lang="en-US" dirty="0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6200" y="6565900"/>
            <a:ext cx="23288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Andre Mischke (Utrecht)</a:t>
            </a:r>
            <a:endParaRPr lang="en-US" dirty="0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5659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7CA790B6-3DE3-224A-B164-0E89BB3F0D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94063" y="6565900"/>
            <a:ext cx="33591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ICNFP 2013</a:t>
            </a:r>
            <a:endParaRPr lang="en-US" dirty="0"/>
          </a:p>
        </p:txBody>
      </p:sp>
      <p:sp>
        <p:nvSpPr>
          <p:cNvPr id="8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6200" y="6565900"/>
            <a:ext cx="23288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Andre Mischke (Utrecht)</a:t>
            </a:r>
            <a:endParaRPr lang="en-US" dirty="0"/>
          </a:p>
        </p:txBody>
      </p:sp>
      <p:sp>
        <p:nvSpPr>
          <p:cNvPr id="9" name="Rectangle 2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5659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7CA790B6-3DE3-224A-B164-0E89BB3F0D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/>
          <p:cNvSpPr>
            <a:spLocks noGrp="1" noChangeArrowheads="1"/>
          </p:cNvSpPr>
          <p:nvPr>
            <p:ph type="dt" sz="half" idx="10"/>
          </p:nvPr>
        </p:nvSpPr>
        <p:spPr>
          <a:xfrm>
            <a:off x="3294063" y="6565900"/>
            <a:ext cx="335915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ICNFP 2013</a:t>
            </a:r>
            <a:endParaRPr lang="en-US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76200" y="6565900"/>
            <a:ext cx="232886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Andre Mischke (Utrecht)</a:t>
            </a: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34200" y="656590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7BF983-3F98-C44A-9728-E9BA8AD787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>
          <a:xfrm>
            <a:off x="3294063" y="6565900"/>
            <a:ext cx="335915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ICNFP 2013</a:t>
            </a: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76200" y="6565900"/>
            <a:ext cx="232886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Andre Mischke (Utrecht)</a:t>
            </a:r>
            <a:endParaRPr lang="en-US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34200" y="656590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8AFA9-562D-8241-9EEF-1E739426FB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dt" sz="half" idx="10"/>
          </p:nvPr>
        </p:nvSpPr>
        <p:spPr>
          <a:xfrm>
            <a:off x="3294063" y="6565900"/>
            <a:ext cx="335915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ICNFP 2013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76200" y="6565900"/>
            <a:ext cx="232886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Andre Mischke (Utrecht)</a:t>
            </a: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34200" y="656590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5DFD8-BC93-BE40-A82C-B7291C76D0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94063" y="6565900"/>
            <a:ext cx="33591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ICNFP 2013</a:t>
            </a:r>
            <a:endParaRPr lang="en-US" dirty="0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6200" y="6565900"/>
            <a:ext cx="23288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Andre Mischke (Utrecht)</a:t>
            </a:r>
            <a:endParaRPr lang="en-US" dirty="0"/>
          </a:p>
        </p:txBody>
      </p:sp>
      <p:sp>
        <p:nvSpPr>
          <p:cNvPr id="10" name="Rectangle 2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5659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7CA790B6-3DE3-224A-B164-0E89BB3F0D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94063" y="6565900"/>
            <a:ext cx="33591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ICNFP 2013</a:t>
            </a:r>
            <a:endParaRPr lang="en-US" dirty="0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6200" y="6565900"/>
            <a:ext cx="23288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Andre Mischke (Utrecht)</a:t>
            </a:r>
            <a:endParaRPr lang="en-US" dirty="0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5659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7CA790B6-3DE3-224A-B164-0E89BB3F0D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94063" y="6565900"/>
            <a:ext cx="33591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ICNFP 2013</a:t>
            </a:r>
            <a:endParaRPr lang="en-US" dirty="0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6200" y="6565900"/>
            <a:ext cx="23288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Andre Mischke (Utrecht)</a:t>
            </a:r>
            <a:endParaRPr lang="en-US" dirty="0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5659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7CA790B6-3DE3-224A-B164-0E89BB3F0D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94063" y="6565900"/>
            <a:ext cx="33591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ICNFP 2013</a:t>
            </a:r>
            <a:endParaRPr lang="en-US" dirty="0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6200" y="6565900"/>
            <a:ext cx="23288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Andre Mischke (Utrecht)</a:t>
            </a:r>
            <a:endParaRPr lang="en-US" dirty="0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5659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7CA790B6-3DE3-224A-B164-0E89BB3F0D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Rectangle 16"/>
          <p:cNvSpPr>
            <a:spLocks noChangeArrowheads="1"/>
          </p:cNvSpPr>
          <p:nvPr userDrawn="1"/>
        </p:nvSpPr>
        <p:spPr bwMode="auto">
          <a:xfrm>
            <a:off x="0" y="701675"/>
            <a:ext cx="9144000" cy="92075"/>
          </a:xfrm>
          <a:prstGeom prst="rect">
            <a:avLst/>
          </a:prstGeom>
          <a:solidFill>
            <a:srgbClr val="FFCC00">
              <a:alpha val="7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06" charset="0"/>
            </a:endParaRP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94063" y="6565900"/>
            <a:ext cx="33591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ICNFP 2013</a:t>
            </a:r>
            <a:endParaRPr lang="en-US" dirty="0"/>
          </a:p>
        </p:txBody>
      </p:sp>
      <p:sp>
        <p:nvSpPr>
          <p:cNvPr id="8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6200" y="6565900"/>
            <a:ext cx="23288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Andre Mischke (Utrecht)</a:t>
            </a:r>
            <a:endParaRPr lang="en-US" dirty="0"/>
          </a:p>
        </p:txBody>
      </p:sp>
      <p:sp>
        <p:nvSpPr>
          <p:cNvPr id="9" name="Rectangle 2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5659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7CA790B6-3DE3-224A-B164-0E89BB3F0D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95" r:id="rId1"/>
    <p:sldLayoutId id="2147485396" r:id="rId2"/>
    <p:sldLayoutId id="2147485401" r:id="rId3"/>
    <p:sldLayoutId id="2147485406" r:id="rId4"/>
    <p:sldLayoutId id="2147485407" r:id="rId5"/>
    <p:sldLayoutId id="2147485424" r:id="rId6"/>
    <p:sldLayoutId id="2147485425" r:id="rId7"/>
    <p:sldLayoutId id="2147485426" r:id="rId8"/>
    <p:sldLayoutId id="2147485427" r:id="rId9"/>
  </p:sldLayoutIdLst>
  <p:transition xmlns:p14="http://schemas.microsoft.com/office/powerpoint/2010/main"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-106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-106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-106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-10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-10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-10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-112" charset="2"/>
        <a:buChar char="q"/>
        <a:defRPr sz="28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6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Rectangle 16"/>
          <p:cNvSpPr>
            <a:spLocks noChangeArrowheads="1"/>
          </p:cNvSpPr>
          <p:nvPr userDrawn="1"/>
        </p:nvSpPr>
        <p:spPr bwMode="auto">
          <a:xfrm>
            <a:off x="0" y="701675"/>
            <a:ext cx="9144000" cy="92075"/>
          </a:xfrm>
          <a:prstGeom prst="rect">
            <a:avLst/>
          </a:prstGeom>
          <a:solidFill>
            <a:srgbClr val="FFCC00">
              <a:alpha val="7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-106" charset="0"/>
            </a:endParaRP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94063" y="6565900"/>
            <a:ext cx="33591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ICNFP 2013</a:t>
            </a:r>
            <a:endParaRPr lang="en-US" dirty="0"/>
          </a:p>
        </p:txBody>
      </p:sp>
      <p:sp>
        <p:nvSpPr>
          <p:cNvPr id="8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6200" y="6565900"/>
            <a:ext cx="23288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Andre Mischke (Utrecht)</a:t>
            </a:r>
            <a:endParaRPr lang="en-US" dirty="0"/>
          </a:p>
        </p:txBody>
      </p:sp>
      <p:sp>
        <p:nvSpPr>
          <p:cNvPr id="9" name="Rectangle 2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5659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7CA790B6-3DE3-224A-B164-0E89BB3F0D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39" r:id="rId1"/>
  </p:sldLayoutIdLst>
  <p:transition xmlns:p14="http://schemas.microsoft.com/office/powerpoint/2010/main"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-106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-106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-106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-10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-10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-10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-112" charset="2"/>
        <a:buChar char="q"/>
        <a:defRPr sz="28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6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Rectangle 22"/>
          <p:cNvSpPr>
            <a:spLocks noChangeArrowheads="1"/>
          </p:cNvSpPr>
          <p:nvPr/>
        </p:nvSpPr>
        <p:spPr bwMode="auto">
          <a:xfrm>
            <a:off x="0" y="622300"/>
            <a:ext cx="9144000" cy="92075"/>
          </a:xfrm>
          <a:prstGeom prst="rect">
            <a:avLst/>
          </a:prstGeom>
          <a:solidFill>
            <a:srgbClr val="FFCC00">
              <a:alpha val="7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1600" u="sng">
              <a:solidFill>
                <a:srgbClr val="000000"/>
              </a:solidFill>
              <a:latin typeface="Arial" pitchFamily="-106" charset="0"/>
            </a:endParaRPr>
          </a:p>
        </p:txBody>
      </p:sp>
      <p:sp>
        <p:nvSpPr>
          <p:cNvPr id="9" name="Rectangle 1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905069" y="6565900"/>
            <a:ext cx="33591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/>
              <a:t>ICNFP 2013</a:t>
            </a:r>
            <a:endParaRPr lang="en-US" dirty="0"/>
          </a:p>
        </p:txBody>
      </p:sp>
      <p:sp>
        <p:nvSpPr>
          <p:cNvPr id="10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6200" y="6565900"/>
            <a:ext cx="23288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Andre Mischke (Utrecht)</a:t>
            </a:r>
            <a:endParaRPr lang="en-US" dirty="0"/>
          </a:p>
        </p:txBody>
      </p:sp>
      <p:sp>
        <p:nvSpPr>
          <p:cNvPr id="11" name="Rectangle 2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5659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6257C2F-24E1-1B4B-A622-D9FAAF7586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41" r:id="rId1"/>
  </p:sldLayoutIdLst>
  <p:transition xmlns:p14="http://schemas.microsoft.com/office/powerpoint/2010/main"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-106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-106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-106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-10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-10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-10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-112" charset="2"/>
        <a:buChar char="q"/>
        <a:defRPr sz="28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6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Rectangle 16"/>
          <p:cNvSpPr>
            <a:spLocks noChangeArrowheads="1"/>
          </p:cNvSpPr>
          <p:nvPr userDrawn="1"/>
        </p:nvSpPr>
        <p:spPr bwMode="auto">
          <a:xfrm>
            <a:off x="0" y="701675"/>
            <a:ext cx="9144000" cy="92075"/>
          </a:xfrm>
          <a:prstGeom prst="rect">
            <a:avLst/>
          </a:prstGeom>
          <a:solidFill>
            <a:srgbClr val="FFCC00">
              <a:alpha val="7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-106" charset="0"/>
            </a:endParaRP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94063" y="6565900"/>
            <a:ext cx="33591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Confinement X</a:t>
            </a:r>
            <a:endParaRPr lang="en-US" dirty="0"/>
          </a:p>
        </p:txBody>
      </p:sp>
      <p:sp>
        <p:nvSpPr>
          <p:cNvPr id="8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6200" y="6565900"/>
            <a:ext cx="23288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Andre Mischke (Utrecht)</a:t>
            </a:r>
            <a:endParaRPr lang="en-US" dirty="0"/>
          </a:p>
        </p:txBody>
      </p:sp>
      <p:sp>
        <p:nvSpPr>
          <p:cNvPr id="9" name="Rectangle 2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5659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7CA790B6-3DE3-224A-B164-0E89BB3F0D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45" r:id="rId1"/>
  </p:sldLayoutIdLst>
  <p:transition xmlns:p14="http://schemas.microsoft.com/office/powerpoint/2010/main"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-106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-106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-106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-10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-10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-10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-112" charset="2"/>
        <a:buChar char="q"/>
        <a:defRPr sz="28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6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26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3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1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38.w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39.emf"/><Relationship Id="rId7" Type="http://schemas.openxmlformats.org/officeDocument/2006/relationships/oleObject" Target="../embeddings/oleObject5.bin"/><Relationship Id="rId8" Type="http://schemas.openxmlformats.org/officeDocument/2006/relationships/image" Target="../media/image40.emf"/><Relationship Id="rId9" Type="http://schemas.openxmlformats.org/officeDocument/2006/relationships/image" Target="../media/image41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12.png"/><Relationship Id="rId5" Type="http://schemas.openxmlformats.org/officeDocument/2006/relationships/image" Target="../media/image46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oleObject" Target="../embeddings/oleObject6.bin"/><Relationship Id="rId6" Type="http://schemas.openxmlformats.org/officeDocument/2006/relationships/image" Target="../media/image47.emf"/><Relationship Id="rId7" Type="http://schemas.openxmlformats.org/officeDocument/2006/relationships/image" Target="../media/image14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0.emf"/><Relationship Id="rId3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52.emf"/><Relationship Id="rId5" Type="http://schemas.openxmlformats.org/officeDocument/2006/relationships/image" Target="../media/image53.emf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2.png"/><Relationship Id="rId3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6.wmf"/><Relationship Id="rId12" Type="http://schemas.openxmlformats.org/officeDocument/2006/relationships/oleObject" Target="../embeddings/oleObject10.bin"/><Relationship Id="rId13" Type="http://schemas.openxmlformats.org/officeDocument/2006/relationships/image" Target="../media/image67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9.xml"/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oleObject" Target="../embeddings/oleObject7.bin"/><Relationship Id="rId6" Type="http://schemas.openxmlformats.org/officeDocument/2006/relationships/image" Target="../media/image64.wmf"/><Relationship Id="rId7" Type="http://schemas.openxmlformats.org/officeDocument/2006/relationships/image" Target="../media/image70.png"/><Relationship Id="rId8" Type="http://schemas.openxmlformats.org/officeDocument/2006/relationships/oleObject" Target="../embeddings/oleObject8.bin"/><Relationship Id="rId9" Type="http://schemas.openxmlformats.org/officeDocument/2006/relationships/image" Target="../media/image65.wmf"/><Relationship Id="rId10" Type="http://schemas.openxmlformats.org/officeDocument/2006/relationships/oleObject" Target="../embeddings/oleObject9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4" Type="http://schemas.openxmlformats.org/officeDocument/2006/relationships/image" Target="../media/image21.emf"/><Relationship Id="rId5" Type="http://schemas.openxmlformats.org/officeDocument/2006/relationships/image" Target="../media/image77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4" Type="http://schemas.openxmlformats.org/officeDocument/2006/relationships/image" Target="../media/image80.gif"/><Relationship Id="rId5" Type="http://schemas.openxmlformats.org/officeDocument/2006/relationships/image" Target="../media/image81.gif"/><Relationship Id="rId6" Type="http://schemas.openxmlformats.org/officeDocument/2006/relationships/oleObject" Target="../embeddings/oleObject11.bin"/><Relationship Id="rId7" Type="http://schemas.openxmlformats.org/officeDocument/2006/relationships/image" Target="../media/image78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Relationship Id="rId3" Type="http://schemas.openxmlformats.org/officeDocument/2006/relationships/image" Target="../media/image93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2.png"/><Relationship Id="rId6" Type="http://schemas.openxmlformats.org/officeDocument/2006/relationships/image" Target="../media/image11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12.png"/><Relationship Id="rId5" Type="http://schemas.openxmlformats.org/officeDocument/2006/relationships/image" Target="../media/image14.png"/><Relationship Id="rId6" Type="http://schemas.openxmlformats.org/officeDocument/2006/relationships/image" Target="../media/image21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17"/>
          <p:cNvSpPr>
            <a:spLocks noChangeArrowheads="1"/>
          </p:cNvSpPr>
          <p:nvPr/>
        </p:nvSpPr>
        <p:spPr bwMode="auto">
          <a:xfrm>
            <a:off x="0" y="311716"/>
            <a:ext cx="9144000" cy="958196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 u="sng">
              <a:solidFill>
                <a:srgbClr val="000000"/>
              </a:solidFill>
            </a:endParaRPr>
          </a:p>
        </p:txBody>
      </p:sp>
      <p:sp>
        <p:nvSpPr>
          <p:cNvPr id="38918" name="Rectangle 2"/>
          <p:cNvSpPr>
            <a:spLocks noChangeArrowheads="1"/>
          </p:cNvSpPr>
          <p:nvPr/>
        </p:nvSpPr>
        <p:spPr bwMode="auto">
          <a:xfrm>
            <a:off x="224667" y="288367"/>
            <a:ext cx="8723312" cy="217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4600" dirty="0">
                <a:solidFill>
                  <a:srgbClr val="000090"/>
                </a:solidFill>
                <a:ea typeface="Arial Unicode MS" pitchFamily="-112" charset="0"/>
                <a:cs typeface="Arial Unicode MS" pitchFamily="-112" charset="0"/>
              </a:rPr>
              <a:t>Experimental overview: </a:t>
            </a:r>
            <a:r>
              <a:rPr lang="en-US" sz="4600" dirty="0" smtClean="0">
                <a:solidFill>
                  <a:srgbClr val="000090"/>
                </a:solidFill>
                <a:ea typeface="Arial Unicode MS" pitchFamily="-112" charset="0"/>
                <a:cs typeface="Arial Unicode MS" pitchFamily="-112" charset="0"/>
              </a:rPr>
              <a:t/>
            </a:r>
            <a:br>
              <a:rPr lang="en-US" sz="4600" dirty="0" smtClean="0">
                <a:solidFill>
                  <a:srgbClr val="000090"/>
                </a:solidFill>
                <a:ea typeface="Arial Unicode MS" pitchFamily="-112" charset="0"/>
                <a:cs typeface="Arial Unicode MS" pitchFamily="-112" charset="0"/>
              </a:rPr>
            </a:br>
            <a:r>
              <a:rPr lang="en-US" sz="4600" dirty="0" smtClean="0">
                <a:solidFill>
                  <a:srgbClr val="000090"/>
                </a:solidFill>
                <a:ea typeface="Arial Unicode MS" pitchFamily="-112" charset="0"/>
                <a:cs typeface="Arial Unicode MS" pitchFamily="-112" charset="0"/>
              </a:rPr>
              <a:t>Heavy </a:t>
            </a:r>
            <a:r>
              <a:rPr lang="en-US" sz="4600" dirty="0">
                <a:solidFill>
                  <a:srgbClr val="000090"/>
                </a:solidFill>
                <a:ea typeface="Arial Unicode MS" pitchFamily="-112" charset="0"/>
                <a:cs typeface="Arial Unicode MS" pitchFamily="-112" charset="0"/>
              </a:rPr>
              <a:t>quarks at the LHC</a:t>
            </a:r>
            <a:endParaRPr lang="en-GB" sz="4600" dirty="0">
              <a:solidFill>
                <a:srgbClr val="000090"/>
              </a:solidFill>
              <a:ea typeface="Arial Unicode MS" pitchFamily="-112" charset="0"/>
              <a:cs typeface="Arial Unicode MS" pitchFamily="-112" charset="0"/>
            </a:endParaRPr>
          </a:p>
        </p:txBody>
      </p:sp>
      <p:sp>
        <p:nvSpPr>
          <p:cNvPr id="38919" name="Text Box 5"/>
          <p:cNvSpPr txBox="1">
            <a:spLocks noChangeArrowheads="1"/>
          </p:cNvSpPr>
          <p:nvPr/>
        </p:nvSpPr>
        <p:spPr bwMode="auto">
          <a:xfrm>
            <a:off x="3242545" y="3447617"/>
            <a:ext cx="318654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25000"/>
              </a:spcBef>
            </a:pPr>
            <a:r>
              <a:rPr lang="en-US" b="0" dirty="0" smtClean="0">
                <a:solidFill>
                  <a:srgbClr val="000000"/>
                </a:solidFill>
              </a:rPr>
              <a:t>André Mischke</a:t>
            </a:r>
          </a:p>
          <a:p>
            <a:pPr>
              <a:spcBef>
                <a:spcPct val="25000"/>
              </a:spcBef>
            </a:pPr>
            <a:r>
              <a:rPr lang="en-US" b="0" dirty="0" smtClean="0">
                <a:solidFill>
                  <a:srgbClr val="000000"/>
                </a:solidFill>
              </a:rPr>
              <a:t>Utrecht University </a:t>
            </a:r>
          </a:p>
        </p:txBody>
      </p:sp>
      <p:pic>
        <p:nvPicPr>
          <p:cNvPr id="2" name="Picture 1" descr="EMMEPH-FelixNolet-RafaelMostert-nietSchaalbaa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39" y="3207177"/>
            <a:ext cx="2055092" cy="1142615"/>
          </a:xfrm>
          <a:prstGeom prst="rect">
            <a:avLst/>
          </a:prstGeom>
        </p:spPr>
      </p:pic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333211" y="5894160"/>
            <a:ext cx="850045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0" dirty="0">
                <a:solidFill>
                  <a:srgbClr val="FFFFFF">
                    <a:lumMod val="50000"/>
                  </a:srgbClr>
                </a:solidFill>
              </a:rPr>
              <a:t>Royal Society International Scientific Seminar </a:t>
            </a:r>
            <a:r>
              <a:rPr lang="en-US" sz="1600" b="0" dirty="0" smtClean="0">
                <a:solidFill>
                  <a:srgbClr val="FFFFFF">
                    <a:lumMod val="50000"/>
                  </a:srgbClr>
                </a:solidFill>
              </a:rPr>
              <a:t>on</a:t>
            </a:r>
            <a:br>
              <a:rPr lang="en-US" sz="1600" b="0" dirty="0" smtClean="0">
                <a:solidFill>
                  <a:srgbClr val="FFFFFF">
                    <a:lumMod val="50000"/>
                  </a:srgbClr>
                </a:solidFill>
              </a:rPr>
            </a:br>
            <a:r>
              <a:rPr lang="en-US" sz="1600" b="0" i="1" dirty="0" smtClean="0">
                <a:solidFill>
                  <a:srgbClr val="FFFFFF">
                    <a:lumMod val="50000"/>
                  </a:srgbClr>
                </a:solidFill>
              </a:rPr>
              <a:t>Heavy </a:t>
            </a:r>
            <a:r>
              <a:rPr lang="en-US" sz="1600" b="0" i="1" dirty="0">
                <a:solidFill>
                  <a:srgbClr val="FFFFFF">
                    <a:lumMod val="50000"/>
                  </a:srgbClr>
                </a:solidFill>
              </a:rPr>
              <a:t>quarks: a continuing probe of the strong </a:t>
            </a:r>
            <a:r>
              <a:rPr lang="en-US" sz="1600" b="0" i="1" dirty="0" smtClean="0">
                <a:solidFill>
                  <a:srgbClr val="FFFFFF">
                    <a:lumMod val="50000"/>
                  </a:srgbClr>
                </a:solidFill>
              </a:rPr>
              <a:t>interaction</a:t>
            </a:r>
            <a:r>
              <a:rPr lang="en-US" sz="1600" b="0" dirty="0" smtClean="0">
                <a:solidFill>
                  <a:srgbClr val="FFFFFF">
                    <a:lumMod val="50000"/>
                  </a:srgbClr>
                </a:solidFill>
              </a:rPr>
              <a:t>, </a:t>
            </a:r>
          </a:p>
          <a:p>
            <a:r>
              <a:rPr lang="en-US" sz="1600" b="0" dirty="0" smtClean="0">
                <a:solidFill>
                  <a:srgbClr val="FFFFFF">
                    <a:lumMod val="50000"/>
                  </a:srgbClr>
                </a:solidFill>
              </a:rPr>
              <a:t>Newport </a:t>
            </a:r>
            <a:r>
              <a:rPr lang="en-US" sz="1600" b="0" dirty="0">
                <a:solidFill>
                  <a:srgbClr val="FFFFFF">
                    <a:lumMod val="50000"/>
                  </a:srgbClr>
                </a:solidFill>
              </a:rPr>
              <a:t>Pagnell, UK, </a:t>
            </a:r>
            <a:r>
              <a:rPr lang="en-US" sz="1600" b="0" dirty="0" smtClean="0">
                <a:solidFill>
                  <a:srgbClr val="FFFFFF">
                    <a:lumMod val="50000"/>
                  </a:srgbClr>
                </a:solidFill>
              </a:rPr>
              <a:t>28-</a:t>
            </a:r>
            <a:r>
              <a:rPr lang="en-US" sz="1600" b="0" dirty="0">
                <a:solidFill>
                  <a:srgbClr val="FFFFFF">
                    <a:lumMod val="50000"/>
                  </a:srgbClr>
                </a:solidFill>
              </a:rPr>
              <a:t>29 January </a:t>
            </a:r>
            <a:r>
              <a:rPr lang="en-US" sz="1600" b="0" dirty="0" smtClean="0">
                <a:solidFill>
                  <a:srgbClr val="FFFFFF">
                    <a:lumMod val="50000"/>
                  </a:srgbClr>
                </a:solidFill>
              </a:rPr>
              <a:t>2015</a:t>
            </a:r>
            <a:endParaRPr lang="en-US" sz="1600" b="0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8" name="Image 8" descr="sna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956" y="3193105"/>
            <a:ext cx="1223963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fig4e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0565" y="1164959"/>
            <a:ext cx="4002353" cy="3600000"/>
          </a:xfrm>
          <a:prstGeom prst="rect">
            <a:avLst/>
          </a:prstGeom>
        </p:spPr>
      </p:pic>
      <p:pic>
        <p:nvPicPr>
          <p:cNvPr id="16" name="Picture 15" descr="fig4a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190" y="1166038"/>
            <a:ext cx="4002353" cy="3600000"/>
          </a:xfrm>
          <a:prstGeom prst="rect">
            <a:avLst/>
          </a:prstGeom>
        </p:spPr>
      </p:pic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1140257" y="27432"/>
            <a:ext cx="6865381" cy="71301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b="0" dirty="0" smtClean="0">
                <a:solidFill>
                  <a:srgbClr val="000090"/>
                </a:solidFill>
                <a:latin typeface="Arial Narrow" pitchFamily="-112" charset="0"/>
              </a:rPr>
              <a:t>D</a:t>
            </a:r>
            <a:r>
              <a:rPr lang="en-US" sz="4400" b="0" baseline="30000" dirty="0" smtClean="0">
                <a:solidFill>
                  <a:srgbClr val="000090"/>
                </a:solidFill>
                <a:latin typeface="Arial Narrow" pitchFamily="-112" charset="0"/>
              </a:rPr>
              <a:t>*± </a:t>
            </a:r>
            <a:r>
              <a:rPr lang="en-US" sz="4400" b="0" dirty="0" smtClean="0">
                <a:solidFill>
                  <a:srgbClr val="000090"/>
                </a:solidFill>
                <a:latin typeface="Arial Narrow" pitchFamily="-112" charset="0"/>
              </a:rPr>
              <a:t>production in jets in 7 </a:t>
            </a:r>
            <a:r>
              <a:rPr lang="en-US" sz="4400" b="0" dirty="0" err="1" smtClean="0">
                <a:solidFill>
                  <a:srgbClr val="000090"/>
                </a:solidFill>
                <a:latin typeface="Arial Narrow" pitchFamily="-112" charset="0"/>
              </a:rPr>
              <a:t>TeV</a:t>
            </a:r>
            <a:r>
              <a:rPr lang="en-US" sz="4400" b="0" dirty="0" smtClean="0">
                <a:solidFill>
                  <a:srgbClr val="000090"/>
                </a:solidFill>
                <a:latin typeface="Arial Narrow" pitchFamily="-112" charset="0"/>
              </a:rPr>
              <a:t> pp</a:t>
            </a:r>
            <a:endParaRPr lang="en-GB" sz="4400" b="0" dirty="0">
              <a:solidFill>
                <a:srgbClr val="000090"/>
              </a:solidFill>
              <a:latin typeface="Arial Narrow" pitchFamily="-11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96800" y="4831597"/>
            <a:ext cx="7204377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  <a:buFont typeface="Arial"/>
              <a:buChar char="•"/>
            </a:pPr>
            <a:r>
              <a:rPr lang="en-US" b="0" dirty="0" smtClean="0">
                <a:solidFill>
                  <a:srgbClr val="000000"/>
                </a:solidFill>
                <a:latin typeface="Arial"/>
                <a:cs typeface="Arial"/>
              </a:rPr>
              <a:t> MC calculations fail to describe data at small </a:t>
            </a:r>
            <a:r>
              <a:rPr lang="en-US" b="0" dirty="0" err="1" smtClean="0">
                <a:solidFill>
                  <a:srgbClr val="000000"/>
                </a:solidFill>
                <a:latin typeface="Arial"/>
                <a:cs typeface="Arial"/>
              </a:rPr>
              <a:t>z</a:t>
            </a:r>
            <a:r>
              <a:rPr lang="en-US" b="0" dirty="0" smtClean="0">
                <a:solidFill>
                  <a:srgbClr val="000000"/>
                </a:solidFill>
                <a:latin typeface="Arial"/>
                <a:cs typeface="Arial"/>
              </a:rPr>
              <a:t>; strongest at low jet transverse momentum</a:t>
            </a:r>
          </a:p>
          <a:p>
            <a:pPr algn="l">
              <a:spcAft>
                <a:spcPts val="1200"/>
              </a:spcAft>
              <a:buFont typeface="Arial"/>
              <a:buChar char="•"/>
            </a:pPr>
            <a:r>
              <a:rPr lang="en-US" b="0" dirty="0" smtClean="0">
                <a:solidFill>
                  <a:srgbClr val="000000"/>
                </a:solidFill>
                <a:latin typeface="Arial"/>
                <a:cs typeface="Arial"/>
              </a:rPr>
              <a:t> Indication that jet fragmentation into D*</a:t>
            </a:r>
            <a:r>
              <a:rPr lang="en-US" b="0" baseline="30000" dirty="0" smtClean="0">
                <a:solidFill>
                  <a:srgbClr val="000000"/>
                </a:solidFill>
                <a:latin typeface="Arial"/>
                <a:cs typeface="Arial"/>
              </a:rPr>
              <a:t>+</a:t>
            </a:r>
            <a:r>
              <a:rPr lang="en-US" b="0" dirty="0" smtClean="0">
                <a:solidFill>
                  <a:srgbClr val="000000"/>
                </a:solidFill>
                <a:latin typeface="Arial"/>
                <a:cs typeface="Arial"/>
              </a:rPr>
              <a:t> not well modeled in current MC generators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8093" y="815551"/>
            <a:ext cx="519088" cy="77303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57495" y="946207"/>
            <a:ext cx="24521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latin typeface="Times New Roman"/>
                <a:cs typeface="Times New Roman"/>
              </a:rPr>
              <a:t>Phys. Rev. </a:t>
            </a:r>
            <a:r>
              <a:rPr lang="en-US" sz="1400" b="0" dirty="0" smtClean="0">
                <a:latin typeface="Times New Roman"/>
                <a:cs typeface="Times New Roman"/>
              </a:rPr>
              <a:t>D 85</a:t>
            </a:r>
            <a:r>
              <a:rPr lang="en-US" sz="1400" b="0" dirty="0">
                <a:latin typeface="Times New Roman"/>
                <a:cs typeface="Times New Roman"/>
              </a:rPr>
              <a:t> </a:t>
            </a:r>
            <a:r>
              <a:rPr lang="en-US" sz="1400" b="0" dirty="0" smtClean="0">
                <a:latin typeface="Times New Roman"/>
                <a:cs typeface="Times New Roman"/>
              </a:rPr>
              <a:t>(2012)</a:t>
            </a:r>
            <a:r>
              <a:rPr lang="en-US" sz="1400" b="0" dirty="0" smtClean="0">
                <a:latin typeface="Times New Roman"/>
                <a:cs typeface="Times New Roman"/>
              </a:rPr>
              <a:t> 052005</a:t>
            </a:r>
            <a:endParaRPr lang="en-US" sz="1400" b="0" dirty="0">
              <a:latin typeface="Times New Roman"/>
              <a:cs typeface="Times New Roman"/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 Mischke (Utrecht)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CA790B6-3DE3-224A-B164-0E89BB3F0D3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12" name="Rounded Rectangle 5"/>
          <p:cNvSpPr>
            <a:spLocks noChangeArrowheads="1"/>
          </p:cNvSpPr>
          <p:nvPr/>
        </p:nvSpPr>
        <p:spPr bwMode="auto">
          <a:xfrm>
            <a:off x="2486744" y="2553261"/>
            <a:ext cx="919596" cy="227126"/>
          </a:xfrm>
          <a:prstGeom prst="roundRect">
            <a:avLst>
              <a:gd name="adj" fmla="val 16667"/>
            </a:avLst>
          </a:prstGeom>
          <a:noFill/>
          <a:ln w="38100" cap="flat" cmpd="sng" algn="ctr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 u="sng">
              <a:solidFill>
                <a:srgbClr val="000000"/>
              </a:solidFill>
            </a:endParaRPr>
          </a:p>
        </p:txBody>
      </p:sp>
      <p:sp>
        <p:nvSpPr>
          <p:cNvPr id="20" name="Rounded Rectangle 5"/>
          <p:cNvSpPr>
            <a:spLocks noChangeArrowheads="1"/>
          </p:cNvSpPr>
          <p:nvPr/>
        </p:nvSpPr>
        <p:spPr bwMode="auto">
          <a:xfrm>
            <a:off x="6883653" y="2546127"/>
            <a:ext cx="919596" cy="227126"/>
          </a:xfrm>
          <a:prstGeom prst="roundRect">
            <a:avLst>
              <a:gd name="adj" fmla="val 16667"/>
            </a:avLst>
          </a:prstGeom>
          <a:noFill/>
          <a:ln w="38100" cap="flat" cmpd="sng" algn="ctr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 u="sng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2032008"/>
            <a:ext cx="61171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dirty="0" smtClean="0">
                <a:solidFill>
                  <a:srgbClr val="FF0000"/>
                </a:solidFill>
              </a:rPr>
              <a:t>!</a:t>
            </a:r>
            <a:endParaRPr lang="en-US" sz="10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2012-Aug-07-InvMassPlotDsIntegrated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335" y="819728"/>
            <a:ext cx="2382047" cy="3971635"/>
          </a:xfrm>
          <a:prstGeom prst="rect">
            <a:avLst/>
          </a:prstGeom>
        </p:spPr>
      </p:pic>
      <p:sp>
        <p:nvSpPr>
          <p:cNvPr id="14" name="Slide Number Placeholder 5"/>
          <p:cNvSpPr txBox="1">
            <a:spLocks/>
          </p:cNvSpPr>
          <p:nvPr/>
        </p:nvSpPr>
        <p:spPr bwMode="auto">
          <a:xfrm>
            <a:off x="6932613" y="6557963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32692106-21EC-E44F-96B2-8C958827E0F8}" type="slidenum">
              <a:rPr lang="en-US" sz="1400" b="0">
                <a:solidFill>
                  <a:srgbClr val="808080"/>
                </a:solidFill>
                <a:ea typeface="Arial" pitchFamily="-112" charset="0"/>
                <a:cs typeface="Arial" pitchFamily="-112" charset="0"/>
              </a:rPr>
              <a:pPr algn="r"/>
              <a:t>11</a:t>
            </a:fld>
            <a:endParaRPr lang="en-US" sz="1400" b="0">
              <a:solidFill>
                <a:srgbClr val="808080"/>
              </a:solidFill>
              <a:ea typeface="Arial" pitchFamily="-112" charset="0"/>
              <a:cs typeface="Arial" pitchFamily="-112" charset="0"/>
            </a:endParaRPr>
          </a:p>
        </p:txBody>
      </p:sp>
      <p:sp>
        <p:nvSpPr>
          <p:cNvPr id="57346" name="Rectangle 18"/>
          <p:cNvSpPr>
            <a:spLocks noChangeArrowheads="1"/>
          </p:cNvSpPr>
          <p:nvPr/>
        </p:nvSpPr>
        <p:spPr bwMode="auto">
          <a:xfrm>
            <a:off x="383091" y="15887"/>
            <a:ext cx="8379709" cy="71301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b="0" dirty="0" smtClean="0">
                <a:solidFill>
                  <a:srgbClr val="000090"/>
                </a:solidFill>
                <a:latin typeface="Arial Narrow" pitchFamily="-112" charset="0"/>
              </a:rPr>
              <a:t>Prompt D meson R</a:t>
            </a:r>
            <a:r>
              <a:rPr lang="en-US" sz="4400" b="0" baseline="-25000" dirty="0" smtClean="0">
                <a:solidFill>
                  <a:srgbClr val="000090"/>
                </a:solidFill>
                <a:latin typeface="Arial Narrow" pitchFamily="-112" charset="0"/>
              </a:rPr>
              <a:t>AA </a:t>
            </a:r>
            <a:r>
              <a:rPr lang="en-US" sz="4400" b="0" dirty="0" smtClean="0">
                <a:solidFill>
                  <a:srgbClr val="000090"/>
                </a:solidFill>
                <a:latin typeface="Arial Narrow" pitchFamily="-112" charset="0"/>
              </a:rPr>
              <a:t>in </a:t>
            </a:r>
            <a:r>
              <a:rPr lang="en-US" sz="4400" b="0" dirty="0" err="1" smtClean="0">
                <a:solidFill>
                  <a:srgbClr val="000090"/>
                </a:solidFill>
                <a:latin typeface="Arial Narrow" pitchFamily="-112" charset="0"/>
              </a:rPr>
              <a:t>Pb-Pb</a:t>
            </a:r>
            <a:r>
              <a:rPr lang="en-US" sz="4400" b="0" dirty="0" smtClean="0">
                <a:solidFill>
                  <a:srgbClr val="000090"/>
                </a:solidFill>
                <a:latin typeface="Arial Narrow" pitchFamily="-112" charset="0"/>
              </a:rPr>
              <a:t> collisions</a:t>
            </a:r>
            <a:endParaRPr lang="en-GB" sz="4400" b="0" dirty="0">
              <a:solidFill>
                <a:srgbClr val="000090"/>
              </a:solidFill>
              <a:latin typeface="Arial Narrow" pitchFamily="-11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5608" y="4894247"/>
            <a:ext cx="8035753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  <a:buFont typeface="Arial"/>
              <a:buChar char="•"/>
            </a:pPr>
            <a:r>
              <a:rPr lang="en-US" sz="2000" b="0" dirty="0" smtClean="0">
                <a:solidFill>
                  <a:srgbClr val="000000"/>
                </a:solidFill>
                <a:latin typeface="Arial"/>
                <a:cs typeface="Arial"/>
              </a:rPr>
              <a:t> First </a:t>
            </a:r>
            <a:r>
              <a:rPr lang="en-US" sz="2000" b="0" dirty="0" err="1" smtClean="0">
                <a:solidFill>
                  <a:srgbClr val="000000"/>
                </a:solidFill>
                <a:latin typeface="Arial"/>
                <a:cs typeface="Arial"/>
              </a:rPr>
              <a:t>D</a:t>
            </a:r>
            <a:r>
              <a:rPr lang="en-US" sz="2000" b="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lang="en-US" sz="2000" b="0" baseline="30000" dirty="0" err="1" smtClean="0">
                <a:solidFill>
                  <a:srgbClr val="000000"/>
                </a:solidFill>
                <a:latin typeface="Arial"/>
                <a:cs typeface="Arial"/>
              </a:rPr>
              <a:t>+</a:t>
            </a:r>
            <a:r>
              <a:rPr lang="en-US" sz="2000" b="0" dirty="0" err="1" smtClean="0">
                <a:solidFill>
                  <a:srgbClr val="000000"/>
                </a:solidFill>
                <a:latin typeface="Arial"/>
                <a:cs typeface="Arial"/>
              </a:rPr>
              <a:t>(cs</a:t>
            </a:r>
            <a:r>
              <a:rPr lang="en-US" sz="2000" b="0" dirty="0" smtClean="0">
                <a:solidFill>
                  <a:srgbClr val="000000"/>
                </a:solidFill>
                <a:latin typeface="Arial"/>
                <a:cs typeface="Arial"/>
              </a:rPr>
              <a:t>) measurement in heavy ion collisions</a:t>
            </a:r>
          </a:p>
          <a:p>
            <a:pPr algn="l">
              <a:spcAft>
                <a:spcPts val="600"/>
              </a:spcAft>
              <a:buFont typeface="Arial"/>
              <a:buChar char="•"/>
            </a:pPr>
            <a:r>
              <a:rPr lang="en-US" sz="2000" b="0" dirty="0" smtClean="0">
                <a:solidFill>
                  <a:srgbClr val="000000"/>
                </a:solidFill>
                <a:latin typeface="Arial"/>
                <a:cs typeface="Arial"/>
              </a:rPr>
              <a:t> Expectation: enhancement of strange D meson yield at intermediate </a:t>
            </a:r>
            <a:r>
              <a:rPr lang="en-US" sz="2000" b="0" dirty="0" err="1" smtClean="0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lang="en-US" sz="2000" b="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lang="en-US" sz="2000" b="0" dirty="0" smtClean="0">
                <a:solidFill>
                  <a:srgbClr val="000000"/>
                </a:solidFill>
                <a:latin typeface="Arial"/>
                <a:cs typeface="Arial"/>
              </a:rPr>
              <a:t> if charm hadronizes via recombination in the medium</a:t>
            </a:r>
          </a:p>
        </p:txBody>
      </p:sp>
      <p:pic>
        <p:nvPicPr>
          <p:cNvPr id="18" name="Picture 17" descr="2012-Jul-27-Dstar_ptInt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15" y="774995"/>
            <a:ext cx="2220074" cy="390091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767024" y="963041"/>
            <a:ext cx="4143260" cy="3960000"/>
            <a:chOff x="4767024" y="963041"/>
            <a:chExt cx="4143260" cy="396000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7024" y="963041"/>
              <a:ext cx="4143260" cy="3960000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 bwMode="auto">
            <a:xfrm>
              <a:off x="7412502" y="4488877"/>
              <a:ext cx="1016001" cy="221676"/>
            </a:xfrm>
            <a:prstGeom prst="ellipse">
              <a:avLst/>
            </a:prstGeom>
            <a:noFill/>
            <a:ln w="50800" cap="flat" cmpd="sng" algn="ctr">
              <a:solidFill>
                <a:srgbClr val="CC33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4967164" y="4514275"/>
              <a:ext cx="1016001" cy="221676"/>
            </a:xfrm>
            <a:prstGeom prst="ellipse">
              <a:avLst/>
            </a:prstGeom>
            <a:noFill/>
            <a:ln w="50800" cap="flat" cmpd="sng" algn="ctr">
              <a:solidFill>
                <a:srgbClr val="CC33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962331" y="1527648"/>
            <a:ext cx="33165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 smtClean="0">
                <a:solidFill>
                  <a:srgbClr val="000090"/>
                </a:solidFill>
                <a:latin typeface="Arial" pitchFamily="38" charset="0"/>
              </a:rPr>
              <a:t>D</a:t>
            </a:r>
            <a:r>
              <a:rPr lang="en-US" baseline="30000" dirty="0" smtClean="0">
                <a:solidFill>
                  <a:srgbClr val="000090"/>
                </a:solidFill>
                <a:latin typeface="Arial" pitchFamily="38" charset="0"/>
              </a:rPr>
              <a:t>*+		</a:t>
            </a:r>
            <a:r>
              <a:rPr lang="en-US" dirty="0" smtClean="0">
                <a:solidFill>
                  <a:srgbClr val="000090"/>
                </a:solidFill>
                <a:latin typeface="Arial" pitchFamily="38" charset="0"/>
              </a:rPr>
              <a:t>       D</a:t>
            </a:r>
            <a:r>
              <a:rPr lang="en-US" baseline="-25000" dirty="0" smtClean="0">
                <a:solidFill>
                  <a:srgbClr val="000090"/>
                </a:solidFill>
                <a:latin typeface="Arial" pitchFamily="38" charset="0"/>
              </a:rPr>
              <a:t>s</a:t>
            </a:r>
            <a:r>
              <a:rPr lang="en-US" baseline="30000" dirty="0" smtClean="0">
                <a:solidFill>
                  <a:srgbClr val="000090"/>
                </a:solidFill>
                <a:latin typeface="Arial" pitchFamily="38" charset="0"/>
              </a:rPr>
              <a:t>+</a:t>
            </a:r>
            <a:endParaRPr lang="en-US" dirty="0"/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1967171" y="5012334"/>
            <a:ext cx="108000" cy="158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Footer Placeholder 2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 Mischke (Utrecht)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565723" y="5923050"/>
            <a:ext cx="81741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spcAft>
                <a:spcPts val="600"/>
              </a:spcAft>
              <a:buFont typeface="Arial"/>
              <a:buChar char="•"/>
            </a:pPr>
            <a:r>
              <a:rPr lang="en-US" sz="2000" b="0" dirty="0" smtClean="0">
                <a:solidFill>
                  <a:srgbClr val="000000"/>
                </a:solidFill>
                <a:latin typeface="Arial"/>
                <a:cs typeface="Arial"/>
              </a:rPr>
              <a:t> Strong suppression (factor 4-5) above 5 GeV/c in most central Pb-Pb, compared to binary scaling from pp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2982" y="836473"/>
            <a:ext cx="546383" cy="720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3-Jul-17-Average Raa2011_PionsGreen_NchViolet_Dforegroun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36" y="1200729"/>
            <a:ext cx="3954343" cy="377999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779811" y="1213413"/>
            <a:ext cx="3840723" cy="4217669"/>
            <a:chOff x="4779811" y="1213413"/>
            <a:chExt cx="3840723" cy="421766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79811" y="1213413"/>
              <a:ext cx="3840723" cy="3820391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 bwMode="auto">
            <a:xfrm>
              <a:off x="7596909" y="1939636"/>
              <a:ext cx="646546" cy="277091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</a:endParaRPr>
            </a:p>
          </p:txBody>
        </p:sp>
        <p:grpSp>
          <p:nvGrpSpPr>
            <p:cNvPr id="15" name="Group 33"/>
            <p:cNvGrpSpPr>
              <a:grpSpLocks/>
            </p:cNvGrpSpPr>
            <p:nvPr/>
          </p:nvGrpSpPr>
          <p:grpSpPr bwMode="auto">
            <a:xfrm>
              <a:off x="8071738" y="5000460"/>
              <a:ext cx="463550" cy="430622"/>
              <a:chOff x="2861" y="1544"/>
              <a:chExt cx="292" cy="250"/>
            </a:xfrm>
          </p:grpSpPr>
          <p:sp>
            <p:nvSpPr>
              <p:cNvPr id="17" name="Oval 34"/>
              <p:cNvSpPr>
                <a:spLocks noChangeArrowheads="1"/>
              </p:cNvSpPr>
              <p:nvPr/>
            </p:nvSpPr>
            <p:spPr bwMode="auto">
              <a:xfrm>
                <a:off x="2861" y="1544"/>
                <a:ext cx="249" cy="249"/>
              </a:xfrm>
              <a:prstGeom prst="ellipse">
                <a:avLst/>
              </a:prstGeom>
              <a:solidFill>
                <a:srgbClr val="FFCC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2075" tIns="46038" rIns="92075" bIns="46038" anchor="ctr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itchFamily="2" charset="2"/>
                  <a:buNone/>
                </a:pPr>
                <a:endParaRPr lang="en-US" sz="1600" smtClean="0">
                  <a:solidFill>
                    <a:srgbClr val="0000FF"/>
                  </a:solidFill>
                </a:endParaRPr>
              </a:p>
            </p:txBody>
          </p:sp>
          <p:sp>
            <p:nvSpPr>
              <p:cNvPr id="19" name="Oval 35"/>
              <p:cNvSpPr>
                <a:spLocks noChangeArrowheads="1"/>
              </p:cNvSpPr>
              <p:nvPr/>
            </p:nvSpPr>
            <p:spPr bwMode="auto">
              <a:xfrm>
                <a:off x="2904" y="1545"/>
                <a:ext cx="249" cy="249"/>
              </a:xfrm>
              <a:prstGeom prst="ellipse">
                <a:avLst/>
              </a:prstGeom>
              <a:solidFill>
                <a:srgbClr val="CCFFCC">
                  <a:alpha val="54901"/>
                </a:srgb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2075" tIns="46038" rIns="92075" bIns="46038" anchor="ctr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itchFamily="2" charset="2"/>
                  <a:buNone/>
                </a:pPr>
                <a:endParaRPr lang="en-US" sz="1600" smtClean="0">
                  <a:solidFill>
                    <a:srgbClr val="0000FF"/>
                  </a:solidFill>
                </a:endParaRPr>
              </a:p>
            </p:txBody>
          </p:sp>
        </p:grpSp>
        <p:grpSp>
          <p:nvGrpSpPr>
            <p:cNvPr id="21" name="Group 30"/>
            <p:cNvGrpSpPr>
              <a:grpSpLocks/>
            </p:cNvGrpSpPr>
            <p:nvPr/>
          </p:nvGrpSpPr>
          <p:grpSpPr bwMode="auto">
            <a:xfrm>
              <a:off x="5240034" y="4995009"/>
              <a:ext cx="665163" cy="430622"/>
              <a:chOff x="3846" y="1126"/>
              <a:chExt cx="419" cy="250"/>
            </a:xfrm>
          </p:grpSpPr>
          <p:sp>
            <p:nvSpPr>
              <p:cNvPr id="23" name="Oval 31"/>
              <p:cNvSpPr>
                <a:spLocks noChangeArrowheads="1"/>
              </p:cNvSpPr>
              <p:nvPr/>
            </p:nvSpPr>
            <p:spPr bwMode="auto">
              <a:xfrm>
                <a:off x="3846" y="1126"/>
                <a:ext cx="249" cy="249"/>
              </a:xfrm>
              <a:prstGeom prst="ellipse">
                <a:avLst/>
              </a:prstGeom>
              <a:solidFill>
                <a:srgbClr val="FFCC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2075" tIns="46038" rIns="92075" bIns="46038" anchor="ctr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itchFamily="2" charset="2"/>
                  <a:buNone/>
                </a:pPr>
                <a:endParaRPr lang="en-US" sz="1600" smtClean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4" name="Oval 32"/>
              <p:cNvSpPr>
                <a:spLocks noChangeArrowheads="1"/>
              </p:cNvSpPr>
              <p:nvPr/>
            </p:nvSpPr>
            <p:spPr bwMode="auto">
              <a:xfrm>
                <a:off x="4016" y="1127"/>
                <a:ext cx="249" cy="249"/>
              </a:xfrm>
              <a:prstGeom prst="ellipse">
                <a:avLst/>
              </a:prstGeom>
              <a:solidFill>
                <a:srgbClr val="CCFFCC">
                  <a:alpha val="54901"/>
                </a:srgb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2075" tIns="46038" rIns="92075" bIns="46038" anchor="ctr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itchFamily="2" charset="2"/>
                  <a:buNone/>
                </a:pPr>
                <a:endParaRPr lang="en-US" sz="1600" smtClean="0">
                  <a:solidFill>
                    <a:srgbClr val="0000FF"/>
                  </a:solidFill>
                </a:endParaRPr>
              </a:p>
            </p:txBody>
          </p:sp>
        </p:grpSp>
      </p:grpSp>
      <p:sp>
        <p:nvSpPr>
          <p:cNvPr id="14" name="Slide Number Placeholder 5"/>
          <p:cNvSpPr txBox="1">
            <a:spLocks/>
          </p:cNvSpPr>
          <p:nvPr/>
        </p:nvSpPr>
        <p:spPr bwMode="auto">
          <a:xfrm>
            <a:off x="6932613" y="6557963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32692106-21EC-E44F-96B2-8C958827E0F8}" type="slidenum">
              <a:rPr lang="en-US" sz="1400" b="0">
                <a:solidFill>
                  <a:srgbClr val="808080"/>
                </a:solidFill>
                <a:ea typeface="Arial" pitchFamily="-112" charset="0"/>
                <a:cs typeface="Arial" pitchFamily="-112" charset="0"/>
              </a:rPr>
              <a:pPr algn="r"/>
              <a:t>12</a:t>
            </a:fld>
            <a:endParaRPr lang="en-US" sz="1400" b="0">
              <a:solidFill>
                <a:srgbClr val="808080"/>
              </a:solidFill>
              <a:ea typeface="Arial" pitchFamily="-112" charset="0"/>
              <a:cs typeface="Arial" pitchFamily="-112" charset="0"/>
            </a:endParaRPr>
          </a:p>
        </p:txBody>
      </p:sp>
      <p:sp>
        <p:nvSpPr>
          <p:cNvPr id="9" name="Rectangle 22"/>
          <p:cNvSpPr>
            <a:spLocks noChangeArrowheads="1"/>
          </p:cNvSpPr>
          <p:nvPr/>
        </p:nvSpPr>
        <p:spPr bwMode="auto">
          <a:xfrm>
            <a:off x="0" y="703115"/>
            <a:ext cx="9144000" cy="92075"/>
          </a:xfrm>
          <a:prstGeom prst="rect">
            <a:avLst/>
          </a:prstGeom>
          <a:solidFill>
            <a:srgbClr val="FFCC00">
              <a:alpha val="7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1600" u="sng">
              <a:solidFill>
                <a:srgbClr val="000000"/>
              </a:solidFill>
              <a:latin typeface="Arial" pitchFamily="-106" charset="0"/>
            </a:endParaRPr>
          </a:p>
        </p:txBody>
      </p:sp>
      <p:sp>
        <p:nvSpPr>
          <p:cNvPr id="57346" name="Rectangle 18"/>
          <p:cNvSpPr>
            <a:spLocks noChangeArrowheads="1"/>
          </p:cNvSpPr>
          <p:nvPr/>
        </p:nvSpPr>
        <p:spPr bwMode="auto">
          <a:xfrm>
            <a:off x="480952" y="4130"/>
            <a:ext cx="8184001" cy="71301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b="0" dirty="0" smtClean="0">
                <a:solidFill>
                  <a:srgbClr val="000090"/>
                </a:solidFill>
                <a:latin typeface="Arial Narrow" pitchFamily="-112" charset="0"/>
              </a:rPr>
              <a:t>R</a:t>
            </a:r>
            <a:r>
              <a:rPr lang="en-US" sz="4400" b="0" baseline="-25000" dirty="0" smtClean="0">
                <a:solidFill>
                  <a:srgbClr val="000090"/>
                </a:solidFill>
                <a:latin typeface="Arial Narrow" pitchFamily="-112" charset="0"/>
              </a:rPr>
              <a:t>AA</a:t>
            </a:r>
            <a:r>
              <a:rPr lang="en-US" sz="4400" b="0" dirty="0" smtClean="0">
                <a:solidFill>
                  <a:srgbClr val="000090"/>
                </a:solidFill>
                <a:latin typeface="Arial Narrow" pitchFamily="-112" charset="0"/>
              </a:rPr>
              <a:t>: light versus heavy quark hadrons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1303" y="5393173"/>
            <a:ext cx="655770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b="0" i="1" dirty="0" smtClean="0">
                <a:solidFill>
                  <a:srgbClr val="000000"/>
                </a:solidFill>
              </a:rPr>
              <a:t>R</a:t>
            </a:r>
            <a:r>
              <a:rPr lang="en-US" b="0" baseline="-25000" dirty="0" smtClean="0">
                <a:solidFill>
                  <a:srgbClr val="000000"/>
                </a:solidFill>
              </a:rPr>
              <a:t>AA</a:t>
            </a:r>
            <a:r>
              <a:rPr lang="en-US" b="0" baseline="30000" dirty="0" smtClean="0">
                <a:solidFill>
                  <a:srgbClr val="000000"/>
                </a:solidFill>
              </a:rPr>
              <a:t>D meson </a:t>
            </a:r>
            <a:r>
              <a:rPr lang="en-US" b="0" dirty="0" smtClean="0">
                <a:solidFill>
                  <a:srgbClr val="000000"/>
                </a:solidFill>
              </a:rPr>
              <a:t>&gt; </a:t>
            </a:r>
            <a:r>
              <a:rPr lang="en-US" b="0" i="1" dirty="0" err="1" smtClean="0">
                <a:solidFill>
                  <a:srgbClr val="000000"/>
                </a:solidFill>
              </a:rPr>
              <a:t>R</a:t>
            </a:r>
            <a:r>
              <a:rPr lang="en-US" b="0" baseline="-25000" dirty="0" err="1" smtClean="0">
                <a:solidFill>
                  <a:srgbClr val="000000"/>
                </a:solidFill>
              </a:rPr>
              <a:t>AA</a:t>
            </a:r>
            <a:r>
              <a:rPr lang="en-US" b="0" baseline="30000" dirty="0" err="1" smtClean="0">
                <a:solidFill>
                  <a:srgbClr val="000000"/>
                </a:solidFill>
              </a:rPr>
              <a:t>pions</a:t>
            </a:r>
            <a:r>
              <a:rPr lang="en-US" b="0" dirty="0" smtClean="0">
                <a:solidFill>
                  <a:srgbClr val="000000"/>
                </a:solidFill>
              </a:rPr>
              <a:t> at low </a:t>
            </a:r>
            <a:r>
              <a:rPr lang="en-US" b="0" dirty="0" err="1" smtClean="0">
                <a:solidFill>
                  <a:srgbClr val="000000"/>
                </a:solidFill>
              </a:rPr>
              <a:t>p</a:t>
            </a:r>
            <a:r>
              <a:rPr lang="en-US" b="0" baseline="-25000" dirty="0" err="1" smtClean="0">
                <a:solidFill>
                  <a:srgbClr val="000000"/>
                </a:solidFill>
              </a:rPr>
              <a:t>T</a:t>
            </a:r>
            <a:r>
              <a:rPr lang="en-US" b="0" dirty="0" smtClean="0">
                <a:solidFill>
                  <a:srgbClr val="000000"/>
                </a:solidFill>
              </a:rPr>
              <a:t>?</a:t>
            </a:r>
          </a:p>
          <a:p>
            <a:pPr algn="l">
              <a:spcAft>
                <a:spcPts val="1200"/>
              </a:spcAft>
            </a:pPr>
            <a:r>
              <a:rPr lang="en-US" b="0" dirty="0" err="1" smtClean="0">
                <a:latin typeface="Arial"/>
                <a:cs typeface="Arial"/>
                <a:sym typeface="Wingdings"/>
              </a:rPr>
              <a:t></a:t>
            </a:r>
            <a:r>
              <a:rPr lang="en-US" b="0" dirty="0" smtClean="0">
                <a:latin typeface="Arial"/>
                <a:cs typeface="Arial"/>
                <a:sym typeface="Wingdings"/>
              </a:rPr>
              <a:t> </a:t>
            </a:r>
            <a:r>
              <a:rPr lang="en-US" b="0" dirty="0" smtClean="0">
                <a:latin typeface="Arial"/>
                <a:cs typeface="Arial"/>
              </a:rPr>
              <a:t>More data needed for final conclusion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 flipV="1">
            <a:off x="1096816" y="3001816"/>
            <a:ext cx="4144818" cy="658091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2875" y="836473"/>
            <a:ext cx="546383" cy="720000"/>
          </a:xfrm>
          <a:prstGeom prst="rect">
            <a:avLst/>
          </a:prstGeom>
        </p:spPr>
      </p:pic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 Mischke (Utrecht)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474058" y="1933680"/>
            <a:ext cx="851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b="0" dirty="0" smtClean="0"/>
              <a:t>0-10%</a:t>
            </a:r>
            <a:endParaRPr lang="en-US" sz="1800" b="0" dirty="0"/>
          </a:p>
        </p:txBody>
      </p:sp>
      <p:sp>
        <p:nvSpPr>
          <p:cNvPr id="28" name="TextBox 27"/>
          <p:cNvSpPr txBox="1"/>
          <p:nvPr/>
        </p:nvSpPr>
        <p:spPr>
          <a:xfrm>
            <a:off x="8543694" y="2897921"/>
            <a:ext cx="530915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dirty="0" smtClean="0">
                <a:solidFill>
                  <a:srgbClr val="CC3300"/>
                </a:solidFill>
              </a:rPr>
              <a:t>D</a:t>
            </a:r>
            <a:r>
              <a:rPr lang="en-US" baseline="30000" dirty="0" smtClean="0">
                <a:solidFill>
                  <a:srgbClr val="CC3300"/>
                </a:solidFill>
              </a:rPr>
              <a:t>0</a:t>
            </a:r>
            <a:endParaRPr lang="en-US" dirty="0" smtClean="0">
              <a:solidFill>
                <a:srgbClr val="408000"/>
              </a:solidFill>
              <a:latin typeface="Symbol" charset="2"/>
              <a:cs typeface="Symbol" charset="2"/>
            </a:endParaRPr>
          </a:p>
          <a:p>
            <a:pPr>
              <a:spcAft>
                <a:spcPts val="1800"/>
              </a:spcAft>
            </a:pPr>
            <a:r>
              <a:rPr lang="en-US" dirty="0" err="1" smtClean="0">
                <a:solidFill>
                  <a:srgbClr val="4080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solidFill>
                  <a:srgbClr val="408000"/>
                </a:solidFill>
                <a:latin typeface="Symbol" charset="2"/>
                <a:cs typeface="Symbol" charset="2"/>
              </a:rPr>
              <a:t>±</a:t>
            </a:r>
            <a:endParaRPr lang="en-US" baseline="30000" dirty="0">
              <a:solidFill>
                <a:srgbClr val="408000"/>
              </a:solidFill>
              <a:latin typeface="Symbol" charset="2"/>
              <a:cs typeface="Symbol" charset="2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24" y="1189182"/>
            <a:ext cx="5024582" cy="4158527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16673" y="-52391"/>
            <a:ext cx="8714921" cy="76944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b="0" dirty="0" smtClean="0">
                <a:solidFill>
                  <a:srgbClr val="000090"/>
                </a:solidFill>
                <a:latin typeface="Arial Narrow" pitchFamily="-112" charset="0"/>
              </a:rPr>
              <a:t>Prompt D</a:t>
            </a:r>
            <a:r>
              <a:rPr lang="en-US" sz="4400" b="0" baseline="30000" dirty="0" smtClean="0">
                <a:solidFill>
                  <a:srgbClr val="000090"/>
                </a:solidFill>
                <a:latin typeface="Arial Narrow" pitchFamily="-112" charset="0"/>
              </a:rPr>
              <a:t>0</a:t>
            </a:r>
            <a:r>
              <a:rPr lang="en-US" sz="4400" b="0" dirty="0" smtClean="0">
                <a:solidFill>
                  <a:srgbClr val="000090"/>
                </a:solidFill>
                <a:latin typeface="Arial Narrow" pitchFamily="-112" charset="0"/>
              </a:rPr>
              <a:t> meson R</a:t>
            </a:r>
            <a:r>
              <a:rPr lang="en-US" sz="4400" b="0" baseline="-25000" dirty="0" smtClean="0">
                <a:solidFill>
                  <a:srgbClr val="000090"/>
                </a:solidFill>
                <a:latin typeface="Arial Narrow" pitchFamily="-112" charset="0"/>
              </a:rPr>
              <a:t>AA</a:t>
            </a:r>
            <a:r>
              <a:rPr lang="en-US" sz="4400" b="0" dirty="0" smtClean="0">
                <a:solidFill>
                  <a:srgbClr val="000090"/>
                </a:solidFill>
                <a:latin typeface="Arial Narrow" pitchFamily="-112" charset="0"/>
              </a:rPr>
              <a:t> versus event plane</a:t>
            </a:r>
            <a:endParaRPr lang="en-GB" sz="4400" b="0" dirty="0">
              <a:solidFill>
                <a:srgbClr val="000090"/>
              </a:solidFill>
              <a:latin typeface="Arial Narrow" pitchFamily="-11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2481" y="5508303"/>
            <a:ext cx="7390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b="0" dirty="0" smtClean="0">
                <a:solidFill>
                  <a:srgbClr val="000000"/>
                </a:solidFill>
              </a:rPr>
              <a:t>More suppression at high </a:t>
            </a:r>
            <a:r>
              <a:rPr lang="en-US" b="0" dirty="0" err="1" smtClean="0">
                <a:solidFill>
                  <a:srgbClr val="000000"/>
                </a:solidFill>
              </a:rPr>
              <a:t>p</a:t>
            </a:r>
            <a:r>
              <a:rPr lang="en-US" b="0" baseline="-25000" dirty="0" err="1" smtClean="0">
                <a:solidFill>
                  <a:srgbClr val="000000"/>
                </a:solidFill>
              </a:rPr>
              <a:t>T</a:t>
            </a:r>
            <a:r>
              <a:rPr lang="en-US" b="0" baseline="-25000" dirty="0" smtClean="0">
                <a:solidFill>
                  <a:srgbClr val="000000"/>
                </a:solidFill>
              </a:rPr>
              <a:t> </a:t>
            </a:r>
            <a:r>
              <a:rPr lang="en-US" b="0" dirty="0" smtClean="0">
                <a:solidFill>
                  <a:srgbClr val="000000"/>
                </a:solidFill>
              </a:rPr>
              <a:t>out-of-plane with respect to in-plane due to</a:t>
            </a:r>
            <a:r>
              <a:rPr lang="en-US" b="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en-US" b="0" dirty="0" smtClean="0">
                <a:solidFill>
                  <a:srgbClr val="000000"/>
                </a:solidFill>
              </a:rPr>
              <a:t>different path length</a:t>
            </a:r>
            <a:endParaRPr lang="en-US" b="0" baseline="-25000" dirty="0" smtClean="0">
              <a:solidFill>
                <a:srgbClr val="000000"/>
              </a:solidFill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6153014" y="3339674"/>
            <a:ext cx="2227262" cy="181292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" name="Group 6"/>
          <p:cNvGrpSpPr>
            <a:grpSpLocks/>
          </p:cNvGrpSpPr>
          <p:nvPr/>
        </p:nvGrpSpPr>
        <p:grpSpPr bwMode="auto">
          <a:xfrm>
            <a:off x="6246649" y="3352906"/>
            <a:ext cx="2170115" cy="1660521"/>
            <a:chOff x="3946" y="2089"/>
            <a:chExt cx="1367" cy="1046"/>
          </a:xfrm>
        </p:grpSpPr>
        <p:sp>
          <p:nvSpPr>
            <p:cNvPr id="14" name="Oval 7"/>
            <p:cNvSpPr>
              <a:spLocks noChangeArrowheads="1"/>
            </p:cNvSpPr>
            <p:nvPr/>
          </p:nvSpPr>
          <p:spPr bwMode="auto">
            <a:xfrm>
              <a:off x="4109" y="2327"/>
              <a:ext cx="468" cy="80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 sz="3200" b="1">
                <a:latin typeface="Arial Rounded MT Bold" pitchFamily="38" charset="0"/>
              </a:endParaRPr>
            </a:p>
          </p:txBody>
        </p:sp>
        <p:sp>
          <p:nvSpPr>
            <p:cNvPr id="15" name="Text Box 8"/>
            <p:cNvSpPr txBox="1">
              <a:spLocks noChangeArrowheads="1"/>
            </p:cNvSpPr>
            <p:nvPr/>
          </p:nvSpPr>
          <p:spPr bwMode="auto">
            <a:xfrm>
              <a:off x="4593" y="2825"/>
              <a:ext cx="68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b="0" dirty="0">
                  <a:solidFill>
                    <a:srgbClr val="000066"/>
                  </a:solidFill>
                  <a:latin typeface="Arial" pitchFamily="38" charset="0"/>
                </a:rPr>
                <a:t>in-plane</a:t>
              </a:r>
            </a:p>
          </p:txBody>
        </p:sp>
        <p:sp>
          <p:nvSpPr>
            <p:cNvPr id="16" name="Line 9"/>
            <p:cNvSpPr>
              <a:spLocks noChangeShapeType="1"/>
            </p:cNvSpPr>
            <p:nvPr/>
          </p:nvSpPr>
          <p:spPr bwMode="auto">
            <a:xfrm rot="1793503" flipH="1" flipV="1">
              <a:off x="4225" y="2152"/>
              <a:ext cx="147" cy="418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10"/>
            <p:cNvSpPr>
              <a:spLocks noChangeShapeType="1"/>
            </p:cNvSpPr>
            <p:nvPr/>
          </p:nvSpPr>
          <p:spPr bwMode="auto">
            <a:xfrm rot="1793503">
              <a:off x="4119" y="2614"/>
              <a:ext cx="116" cy="458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AutoShape 11"/>
            <p:cNvSpPr>
              <a:spLocks noChangeArrowheads="1"/>
            </p:cNvSpPr>
            <p:nvPr/>
          </p:nvSpPr>
          <p:spPr bwMode="auto">
            <a:xfrm>
              <a:off x="4215" y="2578"/>
              <a:ext cx="66" cy="62"/>
            </a:xfrm>
            <a:prstGeom prst="sun">
              <a:avLst>
                <a:gd name="adj" fmla="val 25000"/>
              </a:avLst>
            </a:prstGeom>
            <a:solidFill>
              <a:srgbClr val="99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Text Box 12"/>
            <p:cNvSpPr txBox="1">
              <a:spLocks noChangeArrowheads="1"/>
            </p:cNvSpPr>
            <p:nvPr/>
          </p:nvSpPr>
          <p:spPr bwMode="auto">
            <a:xfrm>
              <a:off x="4334" y="2089"/>
              <a:ext cx="97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b="0" dirty="0">
                  <a:solidFill>
                    <a:srgbClr val="FF3300"/>
                  </a:solidFill>
                  <a:latin typeface="Arial" pitchFamily="38" charset="0"/>
                </a:rPr>
                <a:t>out-of-plane</a:t>
              </a:r>
            </a:p>
          </p:txBody>
        </p:sp>
        <p:sp>
          <p:nvSpPr>
            <p:cNvPr id="20" name="Line 13"/>
            <p:cNvSpPr>
              <a:spLocks noChangeShapeType="1"/>
            </p:cNvSpPr>
            <p:nvPr/>
          </p:nvSpPr>
          <p:spPr bwMode="auto">
            <a:xfrm rot="1793503" flipH="1">
              <a:off x="3946" y="2692"/>
              <a:ext cx="478" cy="194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14"/>
            <p:cNvSpPr>
              <a:spLocks noChangeShapeType="1"/>
            </p:cNvSpPr>
            <p:nvPr/>
          </p:nvSpPr>
          <p:spPr bwMode="auto">
            <a:xfrm rot="1793503" flipV="1">
              <a:off x="4496" y="2712"/>
              <a:ext cx="396" cy="223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AutoShape 15"/>
            <p:cNvSpPr>
              <a:spLocks noChangeArrowheads="1"/>
            </p:cNvSpPr>
            <p:nvPr/>
          </p:nvSpPr>
          <p:spPr bwMode="auto">
            <a:xfrm>
              <a:off x="4402" y="2789"/>
              <a:ext cx="72" cy="63"/>
            </a:xfrm>
            <a:prstGeom prst="sun">
              <a:avLst>
                <a:gd name="adj" fmla="val 25000"/>
              </a:avLst>
            </a:prstGeom>
            <a:solidFill>
              <a:srgbClr val="99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2661" y="836685"/>
            <a:ext cx="546383" cy="720000"/>
          </a:xfrm>
          <a:prstGeom prst="rect">
            <a:avLst/>
          </a:prstGeom>
        </p:spPr>
      </p:pic>
      <p:grpSp>
        <p:nvGrpSpPr>
          <p:cNvPr id="24" name="Group 2055"/>
          <p:cNvGrpSpPr>
            <a:grpSpLocks noChangeAspect="1"/>
          </p:cNvGrpSpPr>
          <p:nvPr/>
        </p:nvGrpSpPr>
        <p:grpSpPr bwMode="auto">
          <a:xfrm>
            <a:off x="5813007" y="1042289"/>
            <a:ext cx="2576355" cy="2520000"/>
            <a:chOff x="365" y="761"/>
            <a:chExt cx="2505" cy="2466"/>
          </a:xfrm>
        </p:grpSpPr>
        <p:grpSp>
          <p:nvGrpSpPr>
            <p:cNvPr id="25" name="Group 2056"/>
            <p:cNvGrpSpPr>
              <a:grpSpLocks/>
            </p:cNvGrpSpPr>
            <p:nvPr/>
          </p:nvGrpSpPr>
          <p:grpSpPr bwMode="auto">
            <a:xfrm>
              <a:off x="365" y="1104"/>
              <a:ext cx="2505" cy="1542"/>
              <a:chOff x="434" y="1160"/>
              <a:chExt cx="2505" cy="1542"/>
            </a:xfrm>
          </p:grpSpPr>
          <p:sp>
            <p:nvSpPr>
              <p:cNvPr id="28" name="Freeform 2057"/>
              <p:cNvSpPr>
                <a:spLocks/>
              </p:cNvSpPr>
              <p:nvPr/>
            </p:nvSpPr>
            <p:spPr bwMode="auto">
              <a:xfrm rot="11267865">
                <a:off x="2477" y="1160"/>
                <a:ext cx="246" cy="234"/>
              </a:xfrm>
              <a:custGeom>
                <a:avLst/>
                <a:gdLst/>
                <a:ahLst/>
                <a:cxnLst>
                  <a:cxn ang="0">
                    <a:pos x="430" y="0"/>
                  </a:cxn>
                  <a:cxn ang="0">
                    <a:pos x="177" y="379"/>
                  </a:cxn>
                  <a:cxn ang="0">
                    <a:pos x="0" y="379"/>
                  </a:cxn>
                  <a:cxn ang="0">
                    <a:pos x="168" y="622"/>
                  </a:cxn>
                  <a:cxn ang="0">
                    <a:pos x="631" y="379"/>
                  </a:cxn>
                  <a:cxn ang="0">
                    <a:pos x="465" y="382"/>
                  </a:cxn>
                  <a:cxn ang="0">
                    <a:pos x="720" y="0"/>
                  </a:cxn>
                  <a:cxn ang="0">
                    <a:pos x="430" y="0"/>
                  </a:cxn>
                </a:cxnLst>
                <a:rect l="0" t="0" r="r" b="b"/>
                <a:pathLst>
                  <a:path w="720" h="622">
                    <a:moveTo>
                      <a:pt x="430" y="0"/>
                    </a:moveTo>
                    <a:lnTo>
                      <a:pt x="177" y="379"/>
                    </a:lnTo>
                    <a:lnTo>
                      <a:pt x="0" y="379"/>
                    </a:lnTo>
                    <a:lnTo>
                      <a:pt x="168" y="622"/>
                    </a:lnTo>
                    <a:lnTo>
                      <a:pt x="631" y="379"/>
                    </a:lnTo>
                    <a:lnTo>
                      <a:pt x="465" y="382"/>
                    </a:lnTo>
                    <a:lnTo>
                      <a:pt x="720" y="0"/>
                    </a:lnTo>
                    <a:lnTo>
                      <a:pt x="43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prstDash val="solid"/>
                <a:round/>
                <a:headEnd/>
                <a:tailEnd/>
              </a:ln>
              <a:effectLst/>
              <a:scene3d>
                <a:camera prst="legacyPerspectiveTopRight">
                  <a:rot lat="20099999" lon="21299999" rev="0"/>
                </a:camera>
                <a:lightRig rig="legacyFlat1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prstTxWarp prst="textNoShape">
                  <a:avLst/>
                </a:prstTxWarp>
                <a:flatTx/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29" name="Line 2058"/>
              <p:cNvSpPr>
                <a:spLocks noChangeShapeType="1"/>
              </p:cNvSpPr>
              <p:nvPr/>
            </p:nvSpPr>
            <p:spPr bwMode="auto">
              <a:xfrm rot="467865" flipH="1">
                <a:off x="1159" y="1242"/>
                <a:ext cx="426" cy="695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30" name="Line 2059"/>
              <p:cNvSpPr>
                <a:spLocks noChangeShapeType="1"/>
              </p:cNvSpPr>
              <p:nvPr/>
            </p:nvSpPr>
            <p:spPr bwMode="auto">
              <a:xfrm rot="467865" flipH="1">
                <a:off x="1363" y="1270"/>
                <a:ext cx="419" cy="684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31" name="Line 2060"/>
              <p:cNvSpPr>
                <a:spLocks noChangeShapeType="1"/>
              </p:cNvSpPr>
              <p:nvPr/>
            </p:nvSpPr>
            <p:spPr bwMode="auto">
              <a:xfrm rot="467865">
                <a:off x="1516" y="1502"/>
                <a:ext cx="1403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32" name="Line 2061"/>
              <p:cNvSpPr>
                <a:spLocks noChangeShapeType="1"/>
              </p:cNvSpPr>
              <p:nvPr/>
            </p:nvSpPr>
            <p:spPr bwMode="auto">
              <a:xfrm rot="467865">
                <a:off x="1386" y="2190"/>
                <a:ext cx="987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33" name="AutoShape 2062"/>
              <p:cNvSpPr>
                <a:spLocks noChangeArrowheads="1"/>
              </p:cNvSpPr>
              <p:nvPr/>
            </p:nvSpPr>
            <p:spPr bwMode="auto">
              <a:xfrm rot="467865">
                <a:off x="710" y="1304"/>
                <a:ext cx="2229" cy="1349"/>
              </a:xfrm>
              <a:prstGeom prst="parallelogram">
                <a:avLst>
                  <a:gd name="adj" fmla="val 61305"/>
                </a:avLst>
              </a:prstGeom>
              <a:noFill/>
              <a:ln w="28575">
                <a:solidFill>
                  <a:schemeClr val="folHlink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34" name="Line 2063"/>
              <p:cNvSpPr>
                <a:spLocks noChangeShapeType="1"/>
              </p:cNvSpPr>
              <p:nvPr/>
            </p:nvSpPr>
            <p:spPr bwMode="auto">
              <a:xfrm rot="467865" flipH="1">
                <a:off x="648" y="2217"/>
                <a:ext cx="179" cy="294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35" name="Line 2064"/>
              <p:cNvSpPr>
                <a:spLocks noChangeShapeType="1"/>
              </p:cNvSpPr>
              <p:nvPr/>
            </p:nvSpPr>
            <p:spPr bwMode="auto">
              <a:xfrm rot="467865" flipH="1">
                <a:off x="1450" y="1289"/>
                <a:ext cx="518" cy="846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36" name="Freeform 2065"/>
              <p:cNvSpPr>
                <a:spLocks/>
              </p:cNvSpPr>
              <p:nvPr/>
            </p:nvSpPr>
            <p:spPr bwMode="auto">
              <a:xfrm rot="11267865" flipV="1">
                <a:off x="1348" y="2020"/>
                <a:ext cx="174" cy="541"/>
              </a:xfrm>
              <a:custGeom>
                <a:avLst/>
                <a:gdLst/>
                <a:ahLst/>
                <a:cxnLst>
                  <a:cxn ang="0">
                    <a:pos x="84" y="643"/>
                  </a:cxn>
                  <a:cxn ang="0">
                    <a:pos x="24" y="519"/>
                  </a:cxn>
                  <a:cxn ang="0">
                    <a:pos x="1" y="351"/>
                  </a:cxn>
                  <a:cxn ang="0">
                    <a:pos x="30" y="205"/>
                  </a:cxn>
                  <a:cxn ang="0">
                    <a:pos x="100" y="73"/>
                  </a:cxn>
                  <a:cxn ang="0">
                    <a:pos x="166" y="4"/>
                  </a:cxn>
                  <a:cxn ang="0">
                    <a:pos x="225" y="171"/>
                  </a:cxn>
                  <a:cxn ang="0">
                    <a:pos x="249" y="337"/>
                  </a:cxn>
                  <a:cxn ang="0">
                    <a:pos x="241" y="514"/>
                  </a:cxn>
                  <a:cxn ang="0">
                    <a:pos x="199" y="636"/>
                  </a:cxn>
                  <a:cxn ang="0">
                    <a:pos x="142" y="712"/>
                  </a:cxn>
                  <a:cxn ang="0">
                    <a:pos x="84" y="643"/>
                  </a:cxn>
                </a:cxnLst>
                <a:rect l="0" t="0" r="r" b="b"/>
                <a:pathLst>
                  <a:path w="252" h="715">
                    <a:moveTo>
                      <a:pt x="84" y="643"/>
                    </a:moveTo>
                    <a:cubicBezTo>
                      <a:pt x="64" y="611"/>
                      <a:pt x="38" y="568"/>
                      <a:pt x="24" y="519"/>
                    </a:cubicBezTo>
                    <a:cubicBezTo>
                      <a:pt x="10" y="470"/>
                      <a:pt x="0" y="403"/>
                      <a:pt x="1" y="351"/>
                    </a:cubicBezTo>
                    <a:cubicBezTo>
                      <a:pt x="2" y="299"/>
                      <a:pt x="14" y="251"/>
                      <a:pt x="30" y="205"/>
                    </a:cubicBezTo>
                    <a:cubicBezTo>
                      <a:pt x="46" y="159"/>
                      <a:pt x="77" y="106"/>
                      <a:pt x="100" y="73"/>
                    </a:cubicBezTo>
                    <a:cubicBezTo>
                      <a:pt x="123" y="40"/>
                      <a:pt x="163" y="0"/>
                      <a:pt x="166" y="4"/>
                    </a:cubicBezTo>
                    <a:cubicBezTo>
                      <a:pt x="198" y="57"/>
                      <a:pt x="212" y="120"/>
                      <a:pt x="225" y="171"/>
                    </a:cubicBezTo>
                    <a:cubicBezTo>
                      <a:pt x="239" y="226"/>
                      <a:pt x="246" y="280"/>
                      <a:pt x="249" y="337"/>
                    </a:cubicBezTo>
                    <a:cubicBezTo>
                      <a:pt x="252" y="394"/>
                      <a:pt x="249" y="464"/>
                      <a:pt x="241" y="514"/>
                    </a:cubicBezTo>
                    <a:cubicBezTo>
                      <a:pt x="233" y="564"/>
                      <a:pt x="216" y="603"/>
                      <a:pt x="199" y="636"/>
                    </a:cubicBezTo>
                    <a:cubicBezTo>
                      <a:pt x="182" y="669"/>
                      <a:pt x="142" y="715"/>
                      <a:pt x="142" y="712"/>
                    </a:cubicBezTo>
                    <a:cubicBezTo>
                      <a:pt x="142" y="711"/>
                      <a:pt x="104" y="675"/>
                      <a:pt x="84" y="643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37" name="Line 2066"/>
              <p:cNvSpPr>
                <a:spLocks noChangeShapeType="1"/>
              </p:cNvSpPr>
              <p:nvPr/>
            </p:nvSpPr>
            <p:spPr bwMode="auto">
              <a:xfrm rot="467865" flipH="1">
                <a:off x="1255" y="1979"/>
                <a:ext cx="382" cy="623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38" name="Text Box 2067"/>
              <p:cNvSpPr txBox="1">
                <a:spLocks noChangeArrowheads="1"/>
              </p:cNvSpPr>
              <p:nvPr/>
            </p:nvSpPr>
            <p:spPr bwMode="auto">
              <a:xfrm rot="467865">
                <a:off x="2538" y="2019"/>
                <a:ext cx="19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b="0">
                    <a:solidFill>
                      <a:srgbClr val="000000"/>
                    </a:solidFill>
                    <a:latin typeface="Times New Roman"/>
                  </a:rPr>
                  <a:t>x</a:t>
                </a:r>
              </a:p>
            </p:txBody>
          </p:sp>
          <p:sp>
            <p:nvSpPr>
              <p:cNvPr id="39" name="Text Box 2068"/>
              <p:cNvSpPr txBox="1">
                <a:spLocks noChangeArrowheads="1"/>
              </p:cNvSpPr>
              <p:nvPr/>
            </p:nvSpPr>
            <p:spPr bwMode="auto">
              <a:xfrm rot="467865">
                <a:off x="1413" y="1193"/>
                <a:ext cx="19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b="0">
                    <a:solidFill>
                      <a:srgbClr val="000000"/>
                    </a:solidFill>
                    <a:latin typeface="Times New Roman"/>
                  </a:rPr>
                  <a:t>z</a:t>
                </a:r>
              </a:p>
            </p:txBody>
          </p:sp>
          <p:grpSp>
            <p:nvGrpSpPr>
              <p:cNvPr id="40" name="Group 2069"/>
              <p:cNvGrpSpPr>
                <a:grpSpLocks/>
              </p:cNvGrpSpPr>
              <p:nvPr/>
            </p:nvGrpSpPr>
            <p:grpSpPr bwMode="auto">
              <a:xfrm rot="467865">
                <a:off x="2037" y="1253"/>
                <a:ext cx="708" cy="756"/>
                <a:chOff x="3157" y="3025"/>
                <a:chExt cx="1026" cy="999"/>
              </a:xfrm>
            </p:grpSpPr>
            <p:grpSp>
              <p:nvGrpSpPr>
                <p:cNvPr id="110" name="Group 2070"/>
                <p:cNvGrpSpPr>
                  <a:grpSpLocks/>
                </p:cNvGrpSpPr>
                <p:nvPr/>
              </p:nvGrpSpPr>
              <p:grpSpPr bwMode="auto">
                <a:xfrm>
                  <a:off x="3157" y="3025"/>
                  <a:ext cx="1026" cy="999"/>
                  <a:chOff x="4130" y="2180"/>
                  <a:chExt cx="1026" cy="999"/>
                </a:xfrm>
              </p:grpSpPr>
              <p:sp>
                <p:nvSpPr>
                  <p:cNvPr id="112" name="Oval 2071"/>
                  <p:cNvSpPr>
                    <a:spLocks noChangeArrowheads="1"/>
                  </p:cNvSpPr>
                  <p:nvPr/>
                </p:nvSpPr>
                <p:spPr bwMode="auto">
                  <a:xfrm>
                    <a:off x="4153" y="2181"/>
                    <a:ext cx="981" cy="98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accent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l"/>
                    <a:endParaRPr lang="en-US" b="0" smtClean="0">
                      <a:solidFill>
                        <a:srgbClr val="000000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113" name="Oval 2072"/>
                  <p:cNvSpPr>
                    <a:spLocks noChangeArrowheads="1"/>
                  </p:cNvSpPr>
                  <p:nvPr/>
                </p:nvSpPr>
                <p:spPr bwMode="auto">
                  <a:xfrm>
                    <a:off x="4153" y="2180"/>
                    <a:ext cx="981" cy="981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l"/>
                    <a:endParaRPr lang="en-US" b="0" smtClean="0">
                      <a:solidFill>
                        <a:srgbClr val="000000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114" name="Freeform 2073"/>
                  <p:cNvSpPr>
                    <a:spLocks/>
                  </p:cNvSpPr>
                  <p:nvPr/>
                </p:nvSpPr>
                <p:spPr bwMode="auto">
                  <a:xfrm>
                    <a:off x="4130" y="2579"/>
                    <a:ext cx="1026" cy="600"/>
                  </a:xfrm>
                  <a:custGeom>
                    <a:avLst/>
                    <a:gdLst/>
                    <a:ahLst/>
                    <a:cxnLst>
                      <a:cxn ang="0">
                        <a:pos x="43" y="123"/>
                      </a:cxn>
                      <a:cxn ang="0">
                        <a:pos x="120" y="181"/>
                      </a:cxn>
                      <a:cxn ang="0">
                        <a:pos x="262" y="250"/>
                      </a:cxn>
                      <a:cxn ang="0">
                        <a:pos x="432" y="280"/>
                      </a:cxn>
                      <a:cxn ang="0">
                        <a:pos x="634" y="259"/>
                      </a:cxn>
                      <a:cxn ang="0">
                        <a:pos x="799" y="201"/>
                      </a:cxn>
                      <a:cxn ang="0">
                        <a:pos x="937" y="90"/>
                      </a:cxn>
                      <a:cxn ang="0">
                        <a:pos x="1026" y="9"/>
                      </a:cxn>
                      <a:cxn ang="0">
                        <a:pos x="1019" y="144"/>
                      </a:cxn>
                      <a:cxn ang="0">
                        <a:pos x="992" y="267"/>
                      </a:cxn>
                      <a:cxn ang="0">
                        <a:pos x="929" y="384"/>
                      </a:cxn>
                      <a:cxn ang="0">
                        <a:pos x="857" y="467"/>
                      </a:cxn>
                      <a:cxn ang="0">
                        <a:pos x="749" y="542"/>
                      </a:cxn>
                      <a:cxn ang="0">
                        <a:pos x="610" y="588"/>
                      </a:cxn>
                      <a:cxn ang="0">
                        <a:pos x="455" y="594"/>
                      </a:cxn>
                      <a:cxn ang="0">
                        <a:pos x="310" y="553"/>
                      </a:cxn>
                      <a:cxn ang="0">
                        <a:pos x="193" y="479"/>
                      </a:cxn>
                      <a:cxn ang="0">
                        <a:pos x="95" y="368"/>
                      </a:cxn>
                      <a:cxn ang="0">
                        <a:pos x="36" y="237"/>
                      </a:cxn>
                      <a:cxn ang="0">
                        <a:pos x="1" y="73"/>
                      </a:cxn>
                      <a:cxn ang="0">
                        <a:pos x="43" y="123"/>
                      </a:cxn>
                    </a:cxnLst>
                    <a:rect l="0" t="0" r="r" b="b"/>
                    <a:pathLst>
                      <a:path w="1026" h="600">
                        <a:moveTo>
                          <a:pt x="43" y="123"/>
                        </a:moveTo>
                        <a:cubicBezTo>
                          <a:pt x="61" y="136"/>
                          <a:pt x="84" y="160"/>
                          <a:pt x="120" y="181"/>
                        </a:cubicBezTo>
                        <a:cubicBezTo>
                          <a:pt x="156" y="202"/>
                          <a:pt x="210" y="233"/>
                          <a:pt x="262" y="250"/>
                        </a:cubicBezTo>
                        <a:cubicBezTo>
                          <a:pt x="314" y="267"/>
                          <a:pt x="370" y="279"/>
                          <a:pt x="432" y="280"/>
                        </a:cubicBezTo>
                        <a:cubicBezTo>
                          <a:pt x="494" y="281"/>
                          <a:pt x="573" y="272"/>
                          <a:pt x="634" y="259"/>
                        </a:cubicBezTo>
                        <a:cubicBezTo>
                          <a:pt x="695" y="246"/>
                          <a:pt x="749" y="229"/>
                          <a:pt x="799" y="201"/>
                        </a:cubicBezTo>
                        <a:cubicBezTo>
                          <a:pt x="849" y="173"/>
                          <a:pt x="899" y="122"/>
                          <a:pt x="937" y="90"/>
                        </a:cubicBezTo>
                        <a:cubicBezTo>
                          <a:pt x="975" y="58"/>
                          <a:pt x="1012" y="0"/>
                          <a:pt x="1026" y="9"/>
                        </a:cubicBezTo>
                        <a:cubicBezTo>
                          <a:pt x="1021" y="13"/>
                          <a:pt x="1025" y="101"/>
                          <a:pt x="1019" y="144"/>
                        </a:cubicBezTo>
                        <a:cubicBezTo>
                          <a:pt x="1013" y="187"/>
                          <a:pt x="1007" y="227"/>
                          <a:pt x="992" y="267"/>
                        </a:cubicBezTo>
                        <a:cubicBezTo>
                          <a:pt x="978" y="307"/>
                          <a:pt x="952" y="351"/>
                          <a:pt x="929" y="384"/>
                        </a:cubicBezTo>
                        <a:cubicBezTo>
                          <a:pt x="907" y="417"/>
                          <a:pt x="886" y="440"/>
                          <a:pt x="857" y="467"/>
                        </a:cubicBezTo>
                        <a:cubicBezTo>
                          <a:pt x="827" y="493"/>
                          <a:pt x="790" y="521"/>
                          <a:pt x="749" y="542"/>
                        </a:cubicBezTo>
                        <a:cubicBezTo>
                          <a:pt x="708" y="562"/>
                          <a:pt x="659" y="580"/>
                          <a:pt x="610" y="588"/>
                        </a:cubicBezTo>
                        <a:cubicBezTo>
                          <a:pt x="561" y="596"/>
                          <a:pt x="505" y="600"/>
                          <a:pt x="455" y="594"/>
                        </a:cubicBezTo>
                        <a:cubicBezTo>
                          <a:pt x="404" y="588"/>
                          <a:pt x="353" y="572"/>
                          <a:pt x="310" y="553"/>
                        </a:cubicBezTo>
                        <a:cubicBezTo>
                          <a:pt x="267" y="533"/>
                          <a:pt x="229" y="510"/>
                          <a:pt x="193" y="479"/>
                        </a:cubicBezTo>
                        <a:cubicBezTo>
                          <a:pt x="157" y="448"/>
                          <a:pt x="121" y="408"/>
                          <a:pt x="95" y="368"/>
                        </a:cubicBezTo>
                        <a:cubicBezTo>
                          <a:pt x="69" y="328"/>
                          <a:pt x="52" y="286"/>
                          <a:pt x="36" y="237"/>
                        </a:cubicBezTo>
                        <a:cubicBezTo>
                          <a:pt x="20" y="188"/>
                          <a:pt x="0" y="92"/>
                          <a:pt x="1" y="73"/>
                        </a:cubicBezTo>
                        <a:lnTo>
                          <a:pt x="43" y="123"/>
                        </a:lnTo>
                        <a:close/>
                      </a:path>
                    </a:pathLst>
                  </a:custGeom>
                  <a:solidFill>
                    <a:schemeClr val="bg1">
                      <a:alpha val="50000"/>
                    </a:schemeClr>
                  </a:solidFill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l"/>
                    <a:endParaRPr lang="en-US" b="0" smtClean="0">
                      <a:solidFill>
                        <a:srgbClr val="000000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115" name="Freeform 2074"/>
                  <p:cNvSpPr>
                    <a:spLocks/>
                  </p:cNvSpPr>
                  <p:nvPr/>
                </p:nvSpPr>
                <p:spPr bwMode="auto">
                  <a:xfrm>
                    <a:off x="4153" y="2604"/>
                    <a:ext cx="979" cy="257"/>
                  </a:xfrm>
                  <a:custGeom>
                    <a:avLst/>
                    <a:gdLst/>
                    <a:ahLst/>
                    <a:cxnLst>
                      <a:cxn ang="0">
                        <a:pos x="0" y="78"/>
                      </a:cxn>
                      <a:cxn ang="0">
                        <a:pos x="101" y="160"/>
                      </a:cxn>
                      <a:cxn ang="0">
                        <a:pos x="263" y="232"/>
                      </a:cxn>
                      <a:cxn ang="0">
                        <a:pos x="404" y="256"/>
                      </a:cxn>
                      <a:cxn ang="0">
                        <a:pos x="608" y="238"/>
                      </a:cxn>
                      <a:cxn ang="0">
                        <a:pos x="800" y="160"/>
                      </a:cxn>
                      <a:cxn ang="0">
                        <a:pos x="979" y="0"/>
                      </a:cxn>
                    </a:cxnLst>
                    <a:rect l="0" t="0" r="r" b="b"/>
                    <a:pathLst>
                      <a:path w="979" h="257">
                        <a:moveTo>
                          <a:pt x="0" y="78"/>
                        </a:moveTo>
                        <a:cubicBezTo>
                          <a:pt x="17" y="92"/>
                          <a:pt x="57" y="134"/>
                          <a:pt x="101" y="160"/>
                        </a:cubicBezTo>
                        <a:cubicBezTo>
                          <a:pt x="145" y="186"/>
                          <a:pt x="213" y="216"/>
                          <a:pt x="263" y="232"/>
                        </a:cubicBezTo>
                        <a:cubicBezTo>
                          <a:pt x="313" y="248"/>
                          <a:pt x="347" y="255"/>
                          <a:pt x="404" y="256"/>
                        </a:cubicBezTo>
                        <a:cubicBezTo>
                          <a:pt x="461" y="257"/>
                          <a:pt x="542" y="254"/>
                          <a:pt x="608" y="238"/>
                        </a:cubicBezTo>
                        <a:cubicBezTo>
                          <a:pt x="674" y="222"/>
                          <a:pt x="738" y="200"/>
                          <a:pt x="800" y="160"/>
                        </a:cubicBezTo>
                        <a:cubicBezTo>
                          <a:pt x="862" y="120"/>
                          <a:pt x="942" y="33"/>
                          <a:pt x="979" y="0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l"/>
                    <a:endParaRPr lang="en-US" b="0" smtClean="0">
                      <a:solidFill>
                        <a:srgbClr val="000000"/>
                      </a:solidFill>
                      <a:latin typeface="Times New Roman"/>
                    </a:endParaRPr>
                  </a:p>
                </p:txBody>
              </p:sp>
            </p:grpSp>
            <p:sp>
              <p:nvSpPr>
                <p:cNvPr id="111" name="Freeform 2075"/>
                <p:cNvSpPr>
                  <a:spLocks/>
                </p:cNvSpPr>
                <p:nvPr/>
              </p:nvSpPr>
              <p:spPr bwMode="auto">
                <a:xfrm>
                  <a:off x="3175" y="3162"/>
                  <a:ext cx="252" cy="715"/>
                </a:xfrm>
                <a:custGeom>
                  <a:avLst/>
                  <a:gdLst/>
                  <a:ahLst/>
                  <a:cxnLst>
                    <a:cxn ang="0">
                      <a:pos x="84" y="643"/>
                    </a:cxn>
                    <a:cxn ang="0">
                      <a:pos x="24" y="519"/>
                    </a:cxn>
                    <a:cxn ang="0">
                      <a:pos x="1" y="351"/>
                    </a:cxn>
                    <a:cxn ang="0">
                      <a:pos x="30" y="205"/>
                    </a:cxn>
                    <a:cxn ang="0">
                      <a:pos x="100" y="73"/>
                    </a:cxn>
                    <a:cxn ang="0">
                      <a:pos x="166" y="4"/>
                    </a:cxn>
                    <a:cxn ang="0">
                      <a:pos x="225" y="171"/>
                    </a:cxn>
                    <a:cxn ang="0">
                      <a:pos x="249" y="337"/>
                    </a:cxn>
                    <a:cxn ang="0">
                      <a:pos x="241" y="514"/>
                    </a:cxn>
                    <a:cxn ang="0">
                      <a:pos x="199" y="636"/>
                    </a:cxn>
                    <a:cxn ang="0">
                      <a:pos x="142" y="712"/>
                    </a:cxn>
                    <a:cxn ang="0">
                      <a:pos x="84" y="643"/>
                    </a:cxn>
                  </a:cxnLst>
                  <a:rect l="0" t="0" r="r" b="b"/>
                  <a:pathLst>
                    <a:path w="252" h="715">
                      <a:moveTo>
                        <a:pt x="84" y="643"/>
                      </a:moveTo>
                      <a:cubicBezTo>
                        <a:pt x="64" y="611"/>
                        <a:pt x="38" y="568"/>
                        <a:pt x="24" y="519"/>
                      </a:cubicBezTo>
                      <a:cubicBezTo>
                        <a:pt x="10" y="470"/>
                        <a:pt x="0" y="403"/>
                        <a:pt x="1" y="351"/>
                      </a:cubicBezTo>
                      <a:cubicBezTo>
                        <a:pt x="2" y="299"/>
                        <a:pt x="14" y="251"/>
                        <a:pt x="30" y="205"/>
                      </a:cubicBezTo>
                      <a:cubicBezTo>
                        <a:pt x="46" y="159"/>
                        <a:pt x="77" y="106"/>
                        <a:pt x="100" y="73"/>
                      </a:cubicBezTo>
                      <a:cubicBezTo>
                        <a:pt x="123" y="40"/>
                        <a:pt x="163" y="0"/>
                        <a:pt x="166" y="4"/>
                      </a:cubicBezTo>
                      <a:cubicBezTo>
                        <a:pt x="198" y="57"/>
                        <a:pt x="212" y="120"/>
                        <a:pt x="225" y="171"/>
                      </a:cubicBezTo>
                      <a:cubicBezTo>
                        <a:pt x="239" y="226"/>
                        <a:pt x="246" y="280"/>
                        <a:pt x="249" y="337"/>
                      </a:cubicBezTo>
                      <a:cubicBezTo>
                        <a:pt x="252" y="394"/>
                        <a:pt x="249" y="464"/>
                        <a:pt x="241" y="514"/>
                      </a:cubicBezTo>
                      <a:cubicBezTo>
                        <a:pt x="233" y="564"/>
                        <a:pt x="216" y="603"/>
                        <a:pt x="199" y="636"/>
                      </a:cubicBezTo>
                      <a:cubicBezTo>
                        <a:pt x="182" y="669"/>
                        <a:pt x="142" y="715"/>
                        <a:pt x="142" y="712"/>
                      </a:cubicBezTo>
                      <a:cubicBezTo>
                        <a:pt x="142" y="711"/>
                        <a:pt x="104" y="675"/>
                        <a:pt x="84" y="64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7150" cap="flat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</p:grpSp>
          <p:sp>
            <p:nvSpPr>
              <p:cNvPr id="41" name="Line 2076"/>
              <p:cNvSpPr>
                <a:spLocks noChangeShapeType="1"/>
              </p:cNvSpPr>
              <p:nvPr/>
            </p:nvSpPr>
            <p:spPr bwMode="auto">
              <a:xfrm rot="467865">
                <a:off x="1637" y="1312"/>
                <a:ext cx="579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42" name="Line 2077"/>
              <p:cNvSpPr>
                <a:spLocks noChangeShapeType="1"/>
              </p:cNvSpPr>
              <p:nvPr/>
            </p:nvSpPr>
            <p:spPr bwMode="auto">
              <a:xfrm rot="467865">
                <a:off x="1827" y="1477"/>
                <a:ext cx="415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43" name="Line 2078"/>
              <p:cNvSpPr>
                <a:spLocks noChangeShapeType="1"/>
              </p:cNvSpPr>
              <p:nvPr/>
            </p:nvSpPr>
            <p:spPr bwMode="auto">
              <a:xfrm rot="467865">
                <a:off x="1408" y="1593"/>
                <a:ext cx="823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44" name="Line 2079"/>
              <p:cNvSpPr>
                <a:spLocks noChangeShapeType="1"/>
              </p:cNvSpPr>
              <p:nvPr/>
            </p:nvSpPr>
            <p:spPr bwMode="auto">
              <a:xfrm rot="467865" flipH="1">
                <a:off x="1986" y="1577"/>
                <a:ext cx="224" cy="365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45" name="Line 2080"/>
              <p:cNvSpPr>
                <a:spLocks noChangeShapeType="1"/>
              </p:cNvSpPr>
              <p:nvPr/>
            </p:nvSpPr>
            <p:spPr bwMode="auto">
              <a:xfrm rot="467865">
                <a:off x="1298" y="1765"/>
                <a:ext cx="1406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46" name="Line 2081"/>
              <p:cNvSpPr>
                <a:spLocks noChangeShapeType="1"/>
              </p:cNvSpPr>
              <p:nvPr/>
            </p:nvSpPr>
            <p:spPr bwMode="auto">
              <a:xfrm rot="467865" flipH="1">
                <a:off x="1305" y="1289"/>
                <a:ext cx="822" cy="1343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47" name="Line 2082"/>
              <p:cNvSpPr>
                <a:spLocks noChangeShapeType="1"/>
              </p:cNvSpPr>
              <p:nvPr/>
            </p:nvSpPr>
            <p:spPr bwMode="auto">
              <a:xfrm rot="467865">
                <a:off x="1190" y="1898"/>
                <a:ext cx="1405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grpSp>
            <p:nvGrpSpPr>
              <p:cNvPr id="48" name="Group 2083"/>
              <p:cNvGrpSpPr>
                <a:grpSpLocks/>
              </p:cNvGrpSpPr>
              <p:nvPr/>
            </p:nvGrpSpPr>
            <p:grpSpPr bwMode="auto">
              <a:xfrm rot="467865">
                <a:off x="1620" y="1596"/>
                <a:ext cx="338" cy="747"/>
                <a:chOff x="3811" y="2604"/>
                <a:chExt cx="489" cy="985"/>
              </a:xfrm>
            </p:grpSpPr>
            <p:sp>
              <p:nvSpPr>
                <p:cNvPr id="106" name="Oval 2084"/>
                <p:cNvSpPr>
                  <a:spLocks noChangeArrowheads="1"/>
                </p:cNvSpPr>
                <p:nvPr/>
              </p:nvSpPr>
              <p:spPr bwMode="auto">
                <a:xfrm>
                  <a:off x="3811" y="2605"/>
                  <a:ext cx="488" cy="98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FF33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107" name="Freeform 2085"/>
                <p:cNvSpPr>
                  <a:spLocks/>
                </p:cNvSpPr>
                <p:nvPr/>
              </p:nvSpPr>
              <p:spPr bwMode="auto">
                <a:xfrm>
                  <a:off x="3811" y="3074"/>
                  <a:ext cx="489" cy="515"/>
                </a:xfrm>
                <a:custGeom>
                  <a:avLst/>
                  <a:gdLst/>
                  <a:ahLst/>
                  <a:cxnLst>
                    <a:cxn ang="0">
                      <a:pos x="13" y="46"/>
                    </a:cxn>
                    <a:cxn ang="0">
                      <a:pos x="65" y="81"/>
                    </a:cxn>
                    <a:cxn ang="0">
                      <a:pos x="121" y="97"/>
                    </a:cxn>
                    <a:cxn ang="0">
                      <a:pos x="176" y="112"/>
                    </a:cxn>
                    <a:cxn ang="0">
                      <a:pos x="241" y="114"/>
                    </a:cxn>
                    <a:cxn ang="0">
                      <a:pos x="313" y="103"/>
                    </a:cxn>
                    <a:cxn ang="0">
                      <a:pos x="385" y="78"/>
                    </a:cxn>
                    <a:cxn ang="0">
                      <a:pos x="452" y="29"/>
                    </a:cxn>
                    <a:cxn ang="0">
                      <a:pos x="485" y="7"/>
                    </a:cxn>
                    <a:cxn ang="0">
                      <a:pos x="487" y="70"/>
                    </a:cxn>
                    <a:cxn ang="0">
                      <a:pos x="474" y="190"/>
                    </a:cxn>
                    <a:cxn ang="0">
                      <a:pos x="444" y="304"/>
                    </a:cxn>
                    <a:cxn ang="0">
                      <a:pos x="408" y="385"/>
                    </a:cxn>
                    <a:cxn ang="0">
                      <a:pos x="356" y="458"/>
                    </a:cxn>
                    <a:cxn ang="0">
                      <a:pos x="289" y="503"/>
                    </a:cxn>
                    <a:cxn ang="0">
                      <a:pos x="214" y="509"/>
                    </a:cxn>
                    <a:cxn ang="0">
                      <a:pos x="143" y="469"/>
                    </a:cxn>
                    <a:cxn ang="0">
                      <a:pos x="87" y="397"/>
                    </a:cxn>
                    <a:cxn ang="0">
                      <a:pos x="39" y="289"/>
                    </a:cxn>
                    <a:cxn ang="0">
                      <a:pos x="10" y="161"/>
                    </a:cxn>
                    <a:cxn ang="0">
                      <a:pos x="0" y="28"/>
                    </a:cxn>
                    <a:cxn ang="0">
                      <a:pos x="13" y="46"/>
                    </a:cxn>
                  </a:cxnLst>
                  <a:rect l="0" t="0" r="r" b="b"/>
                  <a:pathLst>
                    <a:path w="489" h="515">
                      <a:moveTo>
                        <a:pt x="13" y="46"/>
                      </a:moveTo>
                      <a:cubicBezTo>
                        <a:pt x="24" y="55"/>
                        <a:pt x="47" y="72"/>
                        <a:pt x="65" y="81"/>
                      </a:cubicBezTo>
                      <a:cubicBezTo>
                        <a:pt x="83" y="90"/>
                        <a:pt x="103" y="92"/>
                        <a:pt x="121" y="97"/>
                      </a:cubicBezTo>
                      <a:cubicBezTo>
                        <a:pt x="139" y="102"/>
                        <a:pt x="156" y="109"/>
                        <a:pt x="176" y="112"/>
                      </a:cubicBezTo>
                      <a:cubicBezTo>
                        <a:pt x="196" y="115"/>
                        <a:pt x="218" y="115"/>
                        <a:pt x="241" y="114"/>
                      </a:cubicBezTo>
                      <a:cubicBezTo>
                        <a:pt x="264" y="113"/>
                        <a:pt x="289" y="109"/>
                        <a:pt x="313" y="103"/>
                      </a:cubicBezTo>
                      <a:cubicBezTo>
                        <a:pt x="337" y="97"/>
                        <a:pt x="362" y="90"/>
                        <a:pt x="385" y="78"/>
                      </a:cubicBezTo>
                      <a:cubicBezTo>
                        <a:pt x="408" y="66"/>
                        <a:pt x="435" y="41"/>
                        <a:pt x="452" y="29"/>
                      </a:cubicBezTo>
                      <a:cubicBezTo>
                        <a:pt x="469" y="17"/>
                        <a:pt x="479" y="0"/>
                        <a:pt x="485" y="7"/>
                      </a:cubicBezTo>
                      <a:cubicBezTo>
                        <a:pt x="483" y="11"/>
                        <a:pt x="489" y="40"/>
                        <a:pt x="487" y="70"/>
                      </a:cubicBezTo>
                      <a:cubicBezTo>
                        <a:pt x="485" y="100"/>
                        <a:pt x="481" y="151"/>
                        <a:pt x="474" y="190"/>
                      </a:cubicBezTo>
                      <a:cubicBezTo>
                        <a:pt x="467" y="229"/>
                        <a:pt x="455" y="272"/>
                        <a:pt x="444" y="304"/>
                      </a:cubicBezTo>
                      <a:cubicBezTo>
                        <a:pt x="433" y="336"/>
                        <a:pt x="423" y="359"/>
                        <a:pt x="408" y="385"/>
                      </a:cubicBezTo>
                      <a:cubicBezTo>
                        <a:pt x="394" y="411"/>
                        <a:pt x="376" y="438"/>
                        <a:pt x="356" y="458"/>
                      </a:cubicBezTo>
                      <a:cubicBezTo>
                        <a:pt x="336" y="478"/>
                        <a:pt x="313" y="495"/>
                        <a:pt x="289" y="503"/>
                      </a:cubicBezTo>
                      <a:cubicBezTo>
                        <a:pt x="265" y="511"/>
                        <a:pt x="238" y="515"/>
                        <a:pt x="214" y="509"/>
                      </a:cubicBezTo>
                      <a:cubicBezTo>
                        <a:pt x="189" y="503"/>
                        <a:pt x="164" y="488"/>
                        <a:pt x="143" y="469"/>
                      </a:cubicBezTo>
                      <a:cubicBezTo>
                        <a:pt x="122" y="450"/>
                        <a:pt x="104" y="427"/>
                        <a:pt x="87" y="397"/>
                      </a:cubicBezTo>
                      <a:cubicBezTo>
                        <a:pt x="69" y="367"/>
                        <a:pt x="52" y="328"/>
                        <a:pt x="39" y="289"/>
                      </a:cubicBezTo>
                      <a:cubicBezTo>
                        <a:pt x="27" y="250"/>
                        <a:pt x="17" y="204"/>
                        <a:pt x="10" y="161"/>
                      </a:cubicBezTo>
                      <a:cubicBezTo>
                        <a:pt x="4" y="118"/>
                        <a:pt x="0" y="47"/>
                        <a:pt x="0" y="28"/>
                      </a:cubicBezTo>
                      <a:lnTo>
                        <a:pt x="13" y="46"/>
                      </a:lnTo>
                      <a:close/>
                    </a:path>
                  </a:pathLst>
                </a:custGeom>
                <a:solidFill>
                  <a:schemeClr val="bg1">
                    <a:alpha val="50000"/>
                  </a:schemeClr>
                </a:solidFill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108" name="Freeform 2086"/>
                <p:cNvSpPr>
                  <a:spLocks/>
                </p:cNvSpPr>
                <p:nvPr/>
              </p:nvSpPr>
              <p:spPr bwMode="auto">
                <a:xfrm>
                  <a:off x="3811" y="3076"/>
                  <a:ext cx="487" cy="110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101" y="160"/>
                    </a:cxn>
                    <a:cxn ang="0">
                      <a:pos x="263" y="232"/>
                    </a:cxn>
                    <a:cxn ang="0">
                      <a:pos x="404" y="256"/>
                    </a:cxn>
                    <a:cxn ang="0">
                      <a:pos x="608" y="238"/>
                    </a:cxn>
                    <a:cxn ang="0">
                      <a:pos x="800" y="160"/>
                    </a:cxn>
                    <a:cxn ang="0">
                      <a:pos x="979" y="0"/>
                    </a:cxn>
                  </a:cxnLst>
                  <a:rect l="0" t="0" r="r" b="b"/>
                  <a:pathLst>
                    <a:path w="979" h="257">
                      <a:moveTo>
                        <a:pt x="0" y="78"/>
                      </a:moveTo>
                      <a:cubicBezTo>
                        <a:pt x="17" y="92"/>
                        <a:pt x="57" y="134"/>
                        <a:pt x="101" y="160"/>
                      </a:cubicBezTo>
                      <a:cubicBezTo>
                        <a:pt x="145" y="186"/>
                        <a:pt x="213" y="216"/>
                        <a:pt x="263" y="232"/>
                      </a:cubicBezTo>
                      <a:cubicBezTo>
                        <a:pt x="313" y="248"/>
                        <a:pt x="347" y="255"/>
                        <a:pt x="404" y="256"/>
                      </a:cubicBezTo>
                      <a:cubicBezTo>
                        <a:pt x="461" y="257"/>
                        <a:pt x="542" y="254"/>
                        <a:pt x="608" y="238"/>
                      </a:cubicBezTo>
                      <a:cubicBezTo>
                        <a:pt x="674" y="222"/>
                        <a:pt x="738" y="200"/>
                        <a:pt x="800" y="160"/>
                      </a:cubicBezTo>
                      <a:cubicBezTo>
                        <a:pt x="862" y="120"/>
                        <a:pt x="942" y="33"/>
                        <a:pt x="979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109" name="Oval 2087"/>
                <p:cNvSpPr>
                  <a:spLocks noChangeArrowheads="1"/>
                </p:cNvSpPr>
                <p:nvPr/>
              </p:nvSpPr>
              <p:spPr bwMode="auto">
                <a:xfrm>
                  <a:off x="3811" y="2604"/>
                  <a:ext cx="488" cy="981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</p:grpSp>
          <p:sp>
            <p:nvSpPr>
              <p:cNvPr id="49" name="Line 2088"/>
              <p:cNvSpPr>
                <a:spLocks noChangeShapeType="1"/>
              </p:cNvSpPr>
              <p:nvPr/>
            </p:nvSpPr>
            <p:spPr bwMode="auto">
              <a:xfrm rot="467865" flipH="1">
                <a:off x="1881" y="1693"/>
                <a:ext cx="617" cy="1009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50" name="Line 2089"/>
              <p:cNvSpPr>
                <a:spLocks noChangeShapeType="1"/>
              </p:cNvSpPr>
              <p:nvPr/>
            </p:nvSpPr>
            <p:spPr bwMode="auto">
              <a:xfrm rot="467865" flipH="1">
                <a:off x="1681" y="1719"/>
                <a:ext cx="582" cy="95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51" name="Line 2090"/>
              <p:cNvSpPr>
                <a:spLocks noChangeShapeType="1"/>
              </p:cNvSpPr>
              <p:nvPr/>
            </p:nvSpPr>
            <p:spPr bwMode="auto">
              <a:xfrm rot="467865">
                <a:off x="1836" y="2080"/>
                <a:ext cx="646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52" name="Line 2091"/>
              <p:cNvSpPr>
                <a:spLocks noChangeShapeType="1"/>
              </p:cNvSpPr>
              <p:nvPr/>
            </p:nvSpPr>
            <p:spPr bwMode="auto">
              <a:xfrm rot="467865" flipH="1">
                <a:off x="1569" y="1192"/>
                <a:ext cx="107" cy="17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53" name="Line 2092"/>
              <p:cNvSpPr>
                <a:spLocks noChangeShapeType="1"/>
              </p:cNvSpPr>
              <p:nvPr/>
            </p:nvSpPr>
            <p:spPr bwMode="auto">
              <a:xfrm rot="467865" flipH="1">
                <a:off x="1452" y="1995"/>
                <a:ext cx="390" cy="637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54" name="Line 2093"/>
              <p:cNvSpPr>
                <a:spLocks noChangeShapeType="1"/>
              </p:cNvSpPr>
              <p:nvPr/>
            </p:nvSpPr>
            <p:spPr bwMode="auto">
              <a:xfrm rot="467865" flipH="1">
                <a:off x="1573" y="2000"/>
                <a:ext cx="96" cy="157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55" name="Line 2094"/>
              <p:cNvSpPr>
                <a:spLocks noChangeShapeType="1"/>
              </p:cNvSpPr>
              <p:nvPr/>
            </p:nvSpPr>
            <p:spPr bwMode="auto">
              <a:xfrm rot="467865">
                <a:off x="1367" y="1995"/>
                <a:ext cx="328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grpSp>
            <p:nvGrpSpPr>
              <p:cNvPr id="56" name="Group 2095"/>
              <p:cNvGrpSpPr>
                <a:grpSpLocks/>
              </p:cNvGrpSpPr>
              <p:nvPr/>
            </p:nvGrpSpPr>
            <p:grpSpPr bwMode="auto">
              <a:xfrm rot="467865">
                <a:off x="846" y="1892"/>
                <a:ext cx="702" cy="757"/>
                <a:chOff x="3424" y="1488"/>
                <a:chExt cx="776" cy="764"/>
              </a:xfrm>
            </p:grpSpPr>
            <p:sp>
              <p:nvSpPr>
                <p:cNvPr id="100" name="Oval 2096"/>
                <p:cNvSpPr>
                  <a:spLocks noChangeArrowheads="1"/>
                </p:cNvSpPr>
                <p:nvPr/>
              </p:nvSpPr>
              <p:spPr bwMode="auto">
                <a:xfrm>
                  <a:off x="3435" y="1489"/>
                  <a:ext cx="749" cy="74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101" name="Oval 2097"/>
                <p:cNvSpPr>
                  <a:spLocks noChangeArrowheads="1"/>
                </p:cNvSpPr>
                <p:nvPr/>
              </p:nvSpPr>
              <p:spPr bwMode="auto">
                <a:xfrm>
                  <a:off x="3433" y="1488"/>
                  <a:ext cx="749" cy="749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102" name="Freeform 2098"/>
                <p:cNvSpPr>
                  <a:spLocks/>
                </p:cNvSpPr>
                <p:nvPr/>
              </p:nvSpPr>
              <p:spPr bwMode="auto">
                <a:xfrm>
                  <a:off x="3424" y="1799"/>
                  <a:ext cx="776" cy="453"/>
                </a:xfrm>
                <a:custGeom>
                  <a:avLst/>
                  <a:gdLst/>
                  <a:ahLst/>
                  <a:cxnLst>
                    <a:cxn ang="0">
                      <a:pos x="22" y="106"/>
                    </a:cxn>
                    <a:cxn ang="0">
                      <a:pos x="100" y="166"/>
                    </a:cxn>
                    <a:cxn ang="0">
                      <a:pos x="262" y="238"/>
                    </a:cxn>
                    <a:cxn ang="0">
                      <a:pos x="403" y="262"/>
                    </a:cxn>
                    <a:cxn ang="0">
                      <a:pos x="607" y="244"/>
                    </a:cxn>
                    <a:cxn ang="0">
                      <a:pos x="769" y="183"/>
                    </a:cxn>
                    <a:cxn ang="0">
                      <a:pos x="907" y="82"/>
                    </a:cxn>
                    <a:cxn ang="0">
                      <a:pos x="978" y="7"/>
                    </a:cxn>
                    <a:cxn ang="0">
                      <a:pos x="978" y="123"/>
                    </a:cxn>
                    <a:cxn ang="0">
                      <a:pos x="952" y="243"/>
                    </a:cxn>
                    <a:cxn ang="0">
                      <a:pos x="891" y="357"/>
                    </a:cxn>
                    <a:cxn ang="0">
                      <a:pos x="820" y="438"/>
                    </a:cxn>
                    <a:cxn ang="0">
                      <a:pos x="715" y="511"/>
                    </a:cxn>
                    <a:cxn ang="0">
                      <a:pos x="580" y="556"/>
                    </a:cxn>
                    <a:cxn ang="0">
                      <a:pos x="429" y="562"/>
                    </a:cxn>
                    <a:cxn ang="0">
                      <a:pos x="288" y="522"/>
                    </a:cxn>
                    <a:cxn ang="0">
                      <a:pos x="174" y="450"/>
                    </a:cxn>
                    <a:cxn ang="0">
                      <a:pos x="79" y="342"/>
                    </a:cxn>
                    <a:cxn ang="0">
                      <a:pos x="21" y="214"/>
                    </a:cxn>
                    <a:cxn ang="0">
                      <a:pos x="0" y="81"/>
                    </a:cxn>
                    <a:cxn ang="0">
                      <a:pos x="22" y="106"/>
                    </a:cxn>
                  </a:cxnLst>
                  <a:rect l="0" t="0" r="r" b="b"/>
                  <a:pathLst>
                    <a:path w="982" h="568">
                      <a:moveTo>
                        <a:pt x="22" y="106"/>
                      </a:moveTo>
                      <a:cubicBezTo>
                        <a:pt x="39" y="120"/>
                        <a:pt x="60" y="144"/>
                        <a:pt x="100" y="166"/>
                      </a:cubicBezTo>
                      <a:cubicBezTo>
                        <a:pt x="140" y="188"/>
                        <a:pt x="212" y="222"/>
                        <a:pt x="262" y="238"/>
                      </a:cubicBezTo>
                      <a:cubicBezTo>
                        <a:pt x="312" y="254"/>
                        <a:pt x="346" y="261"/>
                        <a:pt x="403" y="262"/>
                      </a:cubicBezTo>
                      <a:cubicBezTo>
                        <a:pt x="460" y="263"/>
                        <a:pt x="546" y="257"/>
                        <a:pt x="607" y="244"/>
                      </a:cubicBezTo>
                      <a:cubicBezTo>
                        <a:pt x="668" y="231"/>
                        <a:pt x="719" y="210"/>
                        <a:pt x="769" y="183"/>
                      </a:cubicBezTo>
                      <a:cubicBezTo>
                        <a:pt x="819" y="156"/>
                        <a:pt x="872" y="111"/>
                        <a:pt x="907" y="82"/>
                      </a:cubicBezTo>
                      <a:cubicBezTo>
                        <a:pt x="942" y="53"/>
                        <a:pt x="966" y="0"/>
                        <a:pt x="978" y="7"/>
                      </a:cubicBezTo>
                      <a:cubicBezTo>
                        <a:pt x="973" y="11"/>
                        <a:pt x="982" y="84"/>
                        <a:pt x="978" y="123"/>
                      </a:cubicBezTo>
                      <a:cubicBezTo>
                        <a:pt x="974" y="162"/>
                        <a:pt x="966" y="204"/>
                        <a:pt x="952" y="243"/>
                      </a:cubicBezTo>
                      <a:cubicBezTo>
                        <a:pt x="938" y="282"/>
                        <a:pt x="913" y="325"/>
                        <a:pt x="891" y="357"/>
                      </a:cubicBezTo>
                      <a:cubicBezTo>
                        <a:pt x="869" y="389"/>
                        <a:pt x="849" y="412"/>
                        <a:pt x="820" y="438"/>
                      </a:cubicBezTo>
                      <a:cubicBezTo>
                        <a:pt x="791" y="464"/>
                        <a:pt x="755" y="491"/>
                        <a:pt x="715" y="511"/>
                      </a:cubicBezTo>
                      <a:cubicBezTo>
                        <a:pt x="675" y="531"/>
                        <a:pt x="628" y="548"/>
                        <a:pt x="580" y="556"/>
                      </a:cubicBezTo>
                      <a:cubicBezTo>
                        <a:pt x="532" y="564"/>
                        <a:pt x="478" y="568"/>
                        <a:pt x="429" y="562"/>
                      </a:cubicBezTo>
                      <a:cubicBezTo>
                        <a:pt x="380" y="556"/>
                        <a:pt x="330" y="541"/>
                        <a:pt x="288" y="522"/>
                      </a:cubicBezTo>
                      <a:cubicBezTo>
                        <a:pt x="246" y="503"/>
                        <a:pt x="209" y="480"/>
                        <a:pt x="174" y="450"/>
                      </a:cubicBezTo>
                      <a:cubicBezTo>
                        <a:pt x="139" y="420"/>
                        <a:pt x="104" y="381"/>
                        <a:pt x="79" y="342"/>
                      </a:cubicBezTo>
                      <a:cubicBezTo>
                        <a:pt x="54" y="303"/>
                        <a:pt x="34" y="257"/>
                        <a:pt x="21" y="214"/>
                      </a:cubicBezTo>
                      <a:cubicBezTo>
                        <a:pt x="8" y="171"/>
                        <a:pt x="0" y="99"/>
                        <a:pt x="0" y="81"/>
                      </a:cubicBezTo>
                      <a:lnTo>
                        <a:pt x="22" y="106"/>
                      </a:lnTo>
                      <a:close/>
                    </a:path>
                  </a:pathLst>
                </a:custGeom>
                <a:solidFill>
                  <a:schemeClr val="bg1">
                    <a:alpha val="50000"/>
                  </a:schemeClr>
                </a:solidFill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103" name="Freeform 2099"/>
                <p:cNvSpPr>
                  <a:spLocks/>
                </p:cNvSpPr>
                <p:nvPr/>
              </p:nvSpPr>
              <p:spPr bwMode="auto">
                <a:xfrm rot="10800000" flipV="1">
                  <a:off x="3992" y="1580"/>
                  <a:ext cx="193" cy="546"/>
                </a:xfrm>
                <a:custGeom>
                  <a:avLst/>
                  <a:gdLst/>
                  <a:ahLst/>
                  <a:cxnLst>
                    <a:cxn ang="0">
                      <a:pos x="84" y="643"/>
                    </a:cxn>
                    <a:cxn ang="0">
                      <a:pos x="24" y="519"/>
                    </a:cxn>
                    <a:cxn ang="0">
                      <a:pos x="1" y="351"/>
                    </a:cxn>
                    <a:cxn ang="0">
                      <a:pos x="30" y="205"/>
                    </a:cxn>
                    <a:cxn ang="0">
                      <a:pos x="100" y="73"/>
                    </a:cxn>
                    <a:cxn ang="0">
                      <a:pos x="166" y="4"/>
                    </a:cxn>
                    <a:cxn ang="0">
                      <a:pos x="225" y="171"/>
                    </a:cxn>
                    <a:cxn ang="0">
                      <a:pos x="249" y="337"/>
                    </a:cxn>
                    <a:cxn ang="0">
                      <a:pos x="241" y="514"/>
                    </a:cxn>
                    <a:cxn ang="0">
                      <a:pos x="199" y="636"/>
                    </a:cxn>
                    <a:cxn ang="0">
                      <a:pos x="142" y="712"/>
                    </a:cxn>
                    <a:cxn ang="0">
                      <a:pos x="84" y="643"/>
                    </a:cxn>
                  </a:cxnLst>
                  <a:rect l="0" t="0" r="r" b="b"/>
                  <a:pathLst>
                    <a:path w="252" h="715">
                      <a:moveTo>
                        <a:pt x="84" y="643"/>
                      </a:moveTo>
                      <a:cubicBezTo>
                        <a:pt x="64" y="611"/>
                        <a:pt x="38" y="568"/>
                        <a:pt x="24" y="519"/>
                      </a:cubicBezTo>
                      <a:cubicBezTo>
                        <a:pt x="10" y="470"/>
                        <a:pt x="0" y="403"/>
                        <a:pt x="1" y="351"/>
                      </a:cubicBezTo>
                      <a:cubicBezTo>
                        <a:pt x="2" y="299"/>
                        <a:pt x="14" y="251"/>
                        <a:pt x="30" y="205"/>
                      </a:cubicBezTo>
                      <a:cubicBezTo>
                        <a:pt x="46" y="159"/>
                        <a:pt x="77" y="106"/>
                        <a:pt x="100" y="73"/>
                      </a:cubicBezTo>
                      <a:cubicBezTo>
                        <a:pt x="123" y="40"/>
                        <a:pt x="163" y="0"/>
                        <a:pt x="166" y="4"/>
                      </a:cubicBezTo>
                      <a:cubicBezTo>
                        <a:pt x="198" y="57"/>
                        <a:pt x="212" y="120"/>
                        <a:pt x="225" y="171"/>
                      </a:cubicBezTo>
                      <a:cubicBezTo>
                        <a:pt x="239" y="226"/>
                        <a:pt x="246" y="280"/>
                        <a:pt x="249" y="337"/>
                      </a:cubicBezTo>
                      <a:cubicBezTo>
                        <a:pt x="252" y="394"/>
                        <a:pt x="249" y="464"/>
                        <a:pt x="241" y="514"/>
                      </a:cubicBezTo>
                      <a:cubicBezTo>
                        <a:pt x="233" y="564"/>
                        <a:pt x="216" y="603"/>
                        <a:pt x="199" y="636"/>
                      </a:cubicBezTo>
                      <a:cubicBezTo>
                        <a:pt x="182" y="669"/>
                        <a:pt x="142" y="715"/>
                        <a:pt x="142" y="712"/>
                      </a:cubicBezTo>
                      <a:cubicBezTo>
                        <a:pt x="142" y="711"/>
                        <a:pt x="104" y="675"/>
                        <a:pt x="84" y="64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 cap="flat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104" name="Freeform 2100"/>
                <p:cNvSpPr>
                  <a:spLocks/>
                </p:cNvSpPr>
                <p:nvPr/>
              </p:nvSpPr>
              <p:spPr bwMode="auto">
                <a:xfrm>
                  <a:off x="3974" y="1576"/>
                  <a:ext cx="87" cy="556"/>
                </a:xfrm>
                <a:custGeom>
                  <a:avLst/>
                  <a:gdLst/>
                  <a:ahLst/>
                  <a:cxnLst>
                    <a:cxn ang="0">
                      <a:pos x="90" y="621"/>
                    </a:cxn>
                    <a:cxn ang="0">
                      <a:pos x="84" y="540"/>
                    </a:cxn>
                    <a:cxn ang="0">
                      <a:pos x="78" y="426"/>
                    </a:cxn>
                    <a:cxn ang="0">
                      <a:pos x="81" y="291"/>
                    </a:cxn>
                    <a:cxn ang="0">
                      <a:pos x="84" y="138"/>
                    </a:cxn>
                    <a:cxn ang="0">
                      <a:pos x="86" y="6"/>
                    </a:cxn>
                    <a:cxn ang="0">
                      <a:pos x="27" y="173"/>
                    </a:cxn>
                    <a:cxn ang="0">
                      <a:pos x="3" y="339"/>
                    </a:cxn>
                    <a:cxn ang="0">
                      <a:pos x="11" y="516"/>
                    </a:cxn>
                    <a:cxn ang="0">
                      <a:pos x="52" y="643"/>
                    </a:cxn>
                    <a:cxn ang="0">
                      <a:pos x="114" y="724"/>
                    </a:cxn>
                    <a:cxn ang="0">
                      <a:pos x="90" y="621"/>
                    </a:cxn>
                  </a:cxnLst>
                  <a:rect l="0" t="0" r="r" b="b"/>
                  <a:pathLst>
                    <a:path w="114" h="728">
                      <a:moveTo>
                        <a:pt x="90" y="621"/>
                      </a:moveTo>
                      <a:cubicBezTo>
                        <a:pt x="86" y="592"/>
                        <a:pt x="86" y="572"/>
                        <a:pt x="84" y="540"/>
                      </a:cubicBezTo>
                      <a:cubicBezTo>
                        <a:pt x="82" y="508"/>
                        <a:pt x="78" y="467"/>
                        <a:pt x="78" y="426"/>
                      </a:cubicBezTo>
                      <a:cubicBezTo>
                        <a:pt x="78" y="385"/>
                        <a:pt x="80" y="339"/>
                        <a:pt x="81" y="291"/>
                      </a:cubicBezTo>
                      <a:cubicBezTo>
                        <a:pt x="82" y="243"/>
                        <a:pt x="83" y="185"/>
                        <a:pt x="84" y="138"/>
                      </a:cubicBezTo>
                      <a:cubicBezTo>
                        <a:pt x="85" y="91"/>
                        <a:pt x="95" y="0"/>
                        <a:pt x="86" y="6"/>
                      </a:cubicBezTo>
                      <a:cubicBezTo>
                        <a:pt x="54" y="59"/>
                        <a:pt x="40" y="122"/>
                        <a:pt x="27" y="173"/>
                      </a:cubicBezTo>
                      <a:cubicBezTo>
                        <a:pt x="13" y="228"/>
                        <a:pt x="6" y="282"/>
                        <a:pt x="3" y="339"/>
                      </a:cubicBezTo>
                      <a:cubicBezTo>
                        <a:pt x="0" y="396"/>
                        <a:pt x="3" y="465"/>
                        <a:pt x="11" y="516"/>
                      </a:cubicBezTo>
                      <a:cubicBezTo>
                        <a:pt x="19" y="567"/>
                        <a:pt x="35" y="608"/>
                        <a:pt x="52" y="643"/>
                      </a:cubicBezTo>
                      <a:cubicBezTo>
                        <a:pt x="69" y="678"/>
                        <a:pt x="108" y="728"/>
                        <a:pt x="114" y="724"/>
                      </a:cubicBezTo>
                      <a:cubicBezTo>
                        <a:pt x="114" y="723"/>
                        <a:pt x="95" y="642"/>
                        <a:pt x="90" y="621"/>
                      </a:cubicBezTo>
                      <a:close/>
                    </a:path>
                  </a:pathLst>
                </a:custGeom>
                <a:solidFill>
                  <a:schemeClr val="hlink"/>
                </a:solidFill>
                <a:ln w="381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105" name="Freeform 2101"/>
                <p:cNvSpPr>
                  <a:spLocks/>
                </p:cNvSpPr>
                <p:nvPr/>
              </p:nvSpPr>
              <p:spPr bwMode="auto">
                <a:xfrm>
                  <a:off x="3435" y="1872"/>
                  <a:ext cx="603" cy="13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01" y="82"/>
                    </a:cxn>
                    <a:cxn ang="0">
                      <a:pos x="263" y="154"/>
                    </a:cxn>
                    <a:cxn ang="0">
                      <a:pos x="404" y="178"/>
                    </a:cxn>
                    <a:cxn ang="0">
                      <a:pos x="608" y="160"/>
                    </a:cxn>
                    <a:cxn ang="0">
                      <a:pos x="714" y="123"/>
                    </a:cxn>
                    <a:cxn ang="0">
                      <a:pos x="768" y="60"/>
                    </a:cxn>
                    <a:cxn ang="0">
                      <a:pos x="790" y="42"/>
                    </a:cxn>
                  </a:cxnLst>
                  <a:rect l="0" t="0" r="r" b="b"/>
                  <a:pathLst>
                    <a:path w="790" h="179">
                      <a:moveTo>
                        <a:pt x="0" y="0"/>
                      </a:moveTo>
                      <a:cubicBezTo>
                        <a:pt x="17" y="14"/>
                        <a:pt x="57" y="56"/>
                        <a:pt x="101" y="82"/>
                      </a:cubicBezTo>
                      <a:cubicBezTo>
                        <a:pt x="145" y="108"/>
                        <a:pt x="213" y="138"/>
                        <a:pt x="263" y="154"/>
                      </a:cubicBezTo>
                      <a:cubicBezTo>
                        <a:pt x="313" y="170"/>
                        <a:pt x="347" y="177"/>
                        <a:pt x="404" y="178"/>
                      </a:cubicBezTo>
                      <a:cubicBezTo>
                        <a:pt x="461" y="179"/>
                        <a:pt x="556" y="169"/>
                        <a:pt x="608" y="160"/>
                      </a:cubicBezTo>
                      <a:cubicBezTo>
                        <a:pt x="660" y="151"/>
                        <a:pt x="687" y="140"/>
                        <a:pt x="714" y="123"/>
                      </a:cubicBezTo>
                      <a:cubicBezTo>
                        <a:pt x="741" y="106"/>
                        <a:pt x="755" y="73"/>
                        <a:pt x="768" y="60"/>
                      </a:cubicBezTo>
                      <a:cubicBezTo>
                        <a:pt x="781" y="47"/>
                        <a:pt x="785" y="46"/>
                        <a:pt x="790" y="42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</p:grpSp>
          <p:sp>
            <p:nvSpPr>
              <p:cNvPr id="57" name="Line 2102"/>
              <p:cNvSpPr>
                <a:spLocks noChangeShapeType="1"/>
              </p:cNvSpPr>
              <p:nvPr/>
            </p:nvSpPr>
            <p:spPr bwMode="auto">
              <a:xfrm rot="467865" flipH="1">
                <a:off x="1418" y="1847"/>
                <a:ext cx="156" cy="253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58" name="Line 2103"/>
              <p:cNvSpPr>
                <a:spLocks noChangeShapeType="1"/>
              </p:cNvSpPr>
              <p:nvPr/>
            </p:nvSpPr>
            <p:spPr bwMode="auto">
              <a:xfrm rot="467865">
                <a:off x="1385" y="2183"/>
                <a:ext cx="871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59" name="Freeform 2104"/>
              <p:cNvSpPr>
                <a:spLocks/>
              </p:cNvSpPr>
              <p:nvPr/>
            </p:nvSpPr>
            <p:spPr bwMode="auto">
              <a:xfrm rot="467865">
                <a:off x="1284" y="2459"/>
                <a:ext cx="874" cy="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266" y="0"/>
                  </a:cxn>
                </a:cxnLst>
                <a:rect l="0" t="0" r="r" b="b"/>
                <a:pathLst>
                  <a:path w="1266" h="3">
                    <a:moveTo>
                      <a:pt x="0" y="3"/>
                    </a:moveTo>
                    <a:lnTo>
                      <a:pt x="1266" y="0"/>
                    </a:lnTo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60" name="Line 2105"/>
              <p:cNvSpPr>
                <a:spLocks noChangeShapeType="1"/>
              </p:cNvSpPr>
              <p:nvPr/>
            </p:nvSpPr>
            <p:spPr bwMode="auto">
              <a:xfrm rot="467865">
                <a:off x="1356" y="2327"/>
                <a:ext cx="921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61" name="Line 2106"/>
              <p:cNvSpPr>
                <a:spLocks noChangeShapeType="1"/>
              </p:cNvSpPr>
              <p:nvPr/>
            </p:nvSpPr>
            <p:spPr bwMode="auto">
              <a:xfrm rot="467865" flipH="1">
                <a:off x="1245" y="2117"/>
                <a:ext cx="294" cy="481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62" name="Line 2107"/>
              <p:cNvSpPr>
                <a:spLocks noChangeShapeType="1"/>
              </p:cNvSpPr>
              <p:nvPr/>
            </p:nvSpPr>
            <p:spPr bwMode="auto">
              <a:xfrm rot="467865" flipH="1">
                <a:off x="1035" y="2399"/>
                <a:ext cx="96" cy="15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63" name="Line 2108"/>
              <p:cNvSpPr>
                <a:spLocks noChangeShapeType="1"/>
              </p:cNvSpPr>
              <p:nvPr/>
            </p:nvSpPr>
            <p:spPr bwMode="auto">
              <a:xfrm rot="467865" flipH="1">
                <a:off x="844" y="2340"/>
                <a:ext cx="114" cy="18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64" name="Line 2109"/>
              <p:cNvSpPr>
                <a:spLocks noChangeShapeType="1"/>
              </p:cNvSpPr>
              <p:nvPr/>
            </p:nvSpPr>
            <p:spPr bwMode="auto">
              <a:xfrm rot="467865">
                <a:off x="649" y="2593"/>
                <a:ext cx="1374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65" name="Freeform 2110"/>
              <p:cNvSpPr>
                <a:spLocks/>
              </p:cNvSpPr>
              <p:nvPr/>
            </p:nvSpPr>
            <p:spPr bwMode="auto">
              <a:xfrm rot="467865">
                <a:off x="863" y="2390"/>
                <a:ext cx="246" cy="234"/>
              </a:xfrm>
              <a:custGeom>
                <a:avLst/>
                <a:gdLst/>
                <a:ahLst/>
                <a:cxnLst>
                  <a:cxn ang="0">
                    <a:pos x="430" y="0"/>
                  </a:cxn>
                  <a:cxn ang="0">
                    <a:pos x="177" y="379"/>
                  </a:cxn>
                  <a:cxn ang="0">
                    <a:pos x="0" y="379"/>
                  </a:cxn>
                  <a:cxn ang="0">
                    <a:pos x="168" y="622"/>
                  </a:cxn>
                  <a:cxn ang="0">
                    <a:pos x="631" y="379"/>
                  </a:cxn>
                  <a:cxn ang="0">
                    <a:pos x="465" y="382"/>
                  </a:cxn>
                  <a:cxn ang="0">
                    <a:pos x="720" y="0"/>
                  </a:cxn>
                  <a:cxn ang="0">
                    <a:pos x="430" y="0"/>
                  </a:cxn>
                </a:cxnLst>
                <a:rect l="0" t="0" r="r" b="b"/>
                <a:pathLst>
                  <a:path w="720" h="622">
                    <a:moveTo>
                      <a:pt x="430" y="0"/>
                    </a:moveTo>
                    <a:lnTo>
                      <a:pt x="177" y="379"/>
                    </a:lnTo>
                    <a:lnTo>
                      <a:pt x="0" y="379"/>
                    </a:lnTo>
                    <a:lnTo>
                      <a:pt x="168" y="622"/>
                    </a:lnTo>
                    <a:lnTo>
                      <a:pt x="631" y="379"/>
                    </a:lnTo>
                    <a:lnTo>
                      <a:pt x="465" y="382"/>
                    </a:lnTo>
                    <a:lnTo>
                      <a:pt x="720" y="0"/>
                    </a:lnTo>
                    <a:lnTo>
                      <a:pt x="43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prstDash val="solid"/>
                <a:round/>
                <a:headEnd/>
                <a:tailEnd/>
              </a:ln>
              <a:effectLst/>
              <a:scene3d>
                <a:camera prst="legacyPerspectiveTopRight">
                  <a:rot lat="20099999" lon="21299999" rev="0"/>
                </a:camera>
                <a:lightRig rig="legacyFlat1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prstTxWarp prst="textNoShape">
                  <a:avLst/>
                </a:prstTxWarp>
                <a:flatTx/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grpSp>
            <p:nvGrpSpPr>
              <p:cNvPr id="66" name="Group 2111"/>
              <p:cNvGrpSpPr>
                <a:grpSpLocks/>
              </p:cNvGrpSpPr>
              <p:nvPr/>
            </p:nvGrpSpPr>
            <p:grpSpPr bwMode="auto">
              <a:xfrm rot="467865">
                <a:off x="1409" y="1720"/>
                <a:ext cx="808" cy="257"/>
                <a:chOff x="4074" y="2980"/>
                <a:chExt cx="1170" cy="341"/>
              </a:xfrm>
            </p:grpSpPr>
            <p:sp>
              <p:nvSpPr>
                <p:cNvPr id="87" name="Line 2112"/>
                <p:cNvSpPr>
                  <a:spLocks noChangeShapeType="1"/>
                </p:cNvSpPr>
                <p:nvPr/>
              </p:nvSpPr>
              <p:spPr bwMode="auto">
                <a:xfrm flipV="1">
                  <a:off x="4703" y="3046"/>
                  <a:ext cx="71" cy="102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88" name="Line 2113"/>
                <p:cNvSpPr>
                  <a:spLocks noChangeShapeType="1"/>
                </p:cNvSpPr>
                <p:nvPr/>
              </p:nvSpPr>
              <p:spPr bwMode="auto">
                <a:xfrm flipV="1">
                  <a:off x="4831" y="2980"/>
                  <a:ext cx="183" cy="155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89" name="Line 2114"/>
                <p:cNvSpPr>
                  <a:spLocks noChangeShapeType="1"/>
                </p:cNvSpPr>
                <p:nvPr/>
              </p:nvSpPr>
              <p:spPr bwMode="auto">
                <a:xfrm flipV="1">
                  <a:off x="4912" y="3148"/>
                  <a:ext cx="287" cy="76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90" name="Line 2115"/>
                <p:cNvSpPr>
                  <a:spLocks noChangeShapeType="1"/>
                </p:cNvSpPr>
                <p:nvPr/>
              </p:nvSpPr>
              <p:spPr bwMode="auto">
                <a:xfrm flipV="1">
                  <a:off x="4912" y="3268"/>
                  <a:ext cx="332" cy="22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91" name="Line 2116"/>
                <p:cNvSpPr>
                  <a:spLocks noChangeShapeType="1"/>
                </p:cNvSpPr>
                <p:nvPr/>
              </p:nvSpPr>
              <p:spPr bwMode="auto">
                <a:xfrm flipH="1" flipV="1">
                  <a:off x="4189" y="3007"/>
                  <a:ext cx="298" cy="124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92" name="Line 2117"/>
                <p:cNvSpPr>
                  <a:spLocks noChangeShapeType="1"/>
                </p:cNvSpPr>
                <p:nvPr/>
              </p:nvSpPr>
              <p:spPr bwMode="auto">
                <a:xfrm flipH="1" flipV="1">
                  <a:off x="4096" y="3161"/>
                  <a:ext cx="323" cy="76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93" name="Line 2118"/>
                <p:cNvSpPr>
                  <a:spLocks noChangeShapeType="1"/>
                </p:cNvSpPr>
                <p:nvPr/>
              </p:nvSpPr>
              <p:spPr bwMode="auto">
                <a:xfrm flipH="1" flipV="1">
                  <a:off x="4074" y="3316"/>
                  <a:ext cx="287" cy="5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94" name="Line 2119"/>
                <p:cNvSpPr>
                  <a:spLocks noChangeShapeType="1"/>
                </p:cNvSpPr>
                <p:nvPr/>
              </p:nvSpPr>
              <p:spPr bwMode="auto">
                <a:xfrm flipH="1" flipV="1">
                  <a:off x="4338" y="3264"/>
                  <a:ext cx="206" cy="22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95" name="Line 2120"/>
                <p:cNvSpPr>
                  <a:spLocks noChangeShapeType="1"/>
                </p:cNvSpPr>
                <p:nvPr/>
              </p:nvSpPr>
              <p:spPr bwMode="auto">
                <a:xfrm flipH="1" flipV="1">
                  <a:off x="4361" y="3139"/>
                  <a:ext cx="183" cy="54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96" name="Line 2121"/>
                <p:cNvSpPr>
                  <a:spLocks noChangeShapeType="1"/>
                </p:cNvSpPr>
                <p:nvPr/>
              </p:nvSpPr>
              <p:spPr bwMode="auto">
                <a:xfrm flipH="1" flipV="1">
                  <a:off x="4544" y="3069"/>
                  <a:ext cx="68" cy="79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97" name="Line 2122"/>
                <p:cNvSpPr>
                  <a:spLocks noChangeShapeType="1"/>
                </p:cNvSpPr>
                <p:nvPr/>
              </p:nvSpPr>
              <p:spPr bwMode="auto">
                <a:xfrm flipV="1">
                  <a:off x="4774" y="3131"/>
                  <a:ext cx="125" cy="44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98" name="Line 2123"/>
                <p:cNvSpPr>
                  <a:spLocks noChangeShapeType="1"/>
                </p:cNvSpPr>
                <p:nvPr/>
              </p:nvSpPr>
              <p:spPr bwMode="auto">
                <a:xfrm flipV="1">
                  <a:off x="4763" y="3237"/>
                  <a:ext cx="206" cy="13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99" name="Line 2124"/>
                <p:cNvSpPr>
                  <a:spLocks noChangeShapeType="1"/>
                </p:cNvSpPr>
                <p:nvPr/>
              </p:nvSpPr>
              <p:spPr bwMode="auto">
                <a:xfrm flipH="1" flipV="1">
                  <a:off x="4512" y="3215"/>
                  <a:ext cx="115" cy="35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</p:grpSp>
          <p:grpSp>
            <p:nvGrpSpPr>
              <p:cNvPr id="67" name="Group 2125"/>
              <p:cNvGrpSpPr>
                <a:grpSpLocks/>
              </p:cNvGrpSpPr>
              <p:nvPr/>
            </p:nvGrpSpPr>
            <p:grpSpPr bwMode="auto">
              <a:xfrm rot="467865">
                <a:off x="1352" y="2051"/>
                <a:ext cx="770" cy="259"/>
                <a:chOff x="3886" y="3532"/>
                <a:chExt cx="1125" cy="341"/>
              </a:xfrm>
            </p:grpSpPr>
            <p:sp>
              <p:nvSpPr>
                <p:cNvPr id="74" name="Line 2126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4302" y="3667"/>
                  <a:ext cx="76" cy="134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75" name="Line 2127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4071" y="3718"/>
                  <a:ext cx="183" cy="155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76" name="Line 2128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3886" y="3630"/>
                  <a:ext cx="287" cy="76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77" name="Line 2129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3955" y="3564"/>
                  <a:ext cx="219" cy="15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78" name="Line 2130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599" y="3723"/>
                  <a:ext cx="298" cy="124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79" name="Line 2131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666" y="3617"/>
                  <a:ext cx="323" cy="76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80" name="Line 2132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724" y="3532"/>
                  <a:ext cx="287" cy="5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81" name="Line 2133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542" y="3568"/>
                  <a:ext cx="206" cy="22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82" name="Line 2134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541" y="3661"/>
                  <a:ext cx="183" cy="54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83" name="Line 2135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474" y="3705"/>
                  <a:ext cx="68" cy="79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84" name="Line 2136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4186" y="3679"/>
                  <a:ext cx="125" cy="44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85" name="Line 2137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4117" y="3603"/>
                  <a:ext cx="206" cy="13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86" name="Line 2138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458" y="3603"/>
                  <a:ext cx="115" cy="35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</p:grpSp>
          <p:sp>
            <p:nvSpPr>
              <p:cNvPr id="68" name="Line 2139"/>
              <p:cNvSpPr>
                <a:spLocks noChangeShapeType="1"/>
              </p:cNvSpPr>
              <p:nvPr/>
            </p:nvSpPr>
            <p:spPr bwMode="auto">
              <a:xfrm rot="467865">
                <a:off x="765" y="2345"/>
                <a:ext cx="228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69" name="Line 2140"/>
              <p:cNvSpPr>
                <a:spLocks noChangeShapeType="1"/>
              </p:cNvSpPr>
              <p:nvPr/>
            </p:nvSpPr>
            <p:spPr bwMode="auto">
              <a:xfrm rot="467865">
                <a:off x="2631" y="1716"/>
                <a:ext cx="171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70" name="Line 2141"/>
              <p:cNvSpPr>
                <a:spLocks noChangeShapeType="1"/>
              </p:cNvSpPr>
              <p:nvPr/>
            </p:nvSpPr>
            <p:spPr bwMode="auto">
              <a:xfrm rot="467865" flipH="1">
                <a:off x="2736" y="1427"/>
                <a:ext cx="70" cy="116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71" name="Line 2142"/>
              <p:cNvSpPr>
                <a:spLocks noChangeShapeType="1"/>
              </p:cNvSpPr>
              <p:nvPr/>
            </p:nvSpPr>
            <p:spPr bwMode="auto">
              <a:xfrm rot="467865">
                <a:off x="2285" y="2147"/>
                <a:ext cx="28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72" name="Text Box 2143"/>
              <p:cNvSpPr txBox="1">
                <a:spLocks noChangeArrowheads="1"/>
              </p:cNvSpPr>
              <p:nvPr/>
            </p:nvSpPr>
            <p:spPr bwMode="auto">
              <a:xfrm rot="467865">
                <a:off x="434" y="2277"/>
                <a:ext cx="205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b="0">
                    <a:solidFill>
                      <a:srgbClr val="000000"/>
                    </a:solidFill>
                    <a:latin typeface="Times New Roman"/>
                  </a:rPr>
                  <a:t>y</a:t>
                </a:r>
              </a:p>
            </p:txBody>
          </p:sp>
          <p:sp>
            <p:nvSpPr>
              <p:cNvPr id="73" name="Line 2144"/>
              <p:cNvSpPr>
                <a:spLocks noChangeShapeType="1"/>
              </p:cNvSpPr>
              <p:nvPr/>
            </p:nvSpPr>
            <p:spPr bwMode="auto">
              <a:xfrm rot="-4932135">
                <a:off x="492" y="2330"/>
                <a:ext cx="315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</p:grpSp>
        <p:sp>
          <p:nvSpPr>
            <p:cNvPr id="26" name="Text Box 2145"/>
            <p:cNvSpPr txBox="1">
              <a:spLocks noChangeArrowheads="1"/>
            </p:cNvSpPr>
            <p:nvPr/>
          </p:nvSpPr>
          <p:spPr bwMode="auto">
            <a:xfrm>
              <a:off x="995" y="761"/>
              <a:ext cx="138" cy="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endParaRPr lang="en-US" sz="2000" b="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27" name="Text Box 2146"/>
            <p:cNvSpPr txBox="1">
              <a:spLocks noChangeArrowheads="1"/>
            </p:cNvSpPr>
            <p:nvPr/>
          </p:nvSpPr>
          <p:spPr bwMode="auto">
            <a:xfrm>
              <a:off x="1560" y="2927"/>
              <a:ext cx="138" cy="3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en-US" sz="2000" b="0">
                <a:solidFill>
                  <a:srgbClr val="000000"/>
                </a:solidFill>
                <a:latin typeface="Times New Roman"/>
              </a:endParaRPr>
            </a:p>
          </p:txBody>
        </p:sp>
      </p:grpSp>
      <p:sp>
        <p:nvSpPr>
          <p:cNvPr id="117" name="Footer Placeholder 11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 Mischke (Utrecht)</a:t>
            </a:r>
            <a:endParaRPr lang="en-US" dirty="0"/>
          </a:p>
        </p:txBody>
      </p:sp>
      <p:sp>
        <p:nvSpPr>
          <p:cNvPr id="118" name="Slide Number Placeholder 11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CA790B6-3DE3-224A-B164-0E89BB3F0D3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61" y="781725"/>
            <a:ext cx="6494480" cy="4248472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79605" y="-29089"/>
            <a:ext cx="7565743" cy="76944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b="0" dirty="0" smtClean="0">
                <a:solidFill>
                  <a:srgbClr val="000090"/>
                </a:solidFill>
                <a:latin typeface="Arial Narrow" pitchFamily="-112" charset="0"/>
              </a:rPr>
              <a:t>Comparison with model calculations</a:t>
            </a:r>
            <a:endParaRPr lang="en-GB" sz="4400" b="0" dirty="0">
              <a:solidFill>
                <a:srgbClr val="000090"/>
              </a:solidFill>
              <a:latin typeface="Arial Narrow" pitchFamily="-11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26472" y="2537404"/>
            <a:ext cx="405557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  <a:buFont typeface="Arial"/>
              <a:buChar char="•"/>
            </a:pPr>
            <a:r>
              <a:rPr lang="en-US" sz="2200" b="0" dirty="0" smtClean="0">
                <a:solidFill>
                  <a:srgbClr val="000000"/>
                </a:solidFill>
              </a:rPr>
              <a:t> Energy loss models describe R</a:t>
            </a:r>
            <a:r>
              <a:rPr lang="en-US" sz="2200" b="0" baseline="-25000" dirty="0" smtClean="0">
                <a:solidFill>
                  <a:srgbClr val="000000"/>
                </a:solidFill>
              </a:rPr>
              <a:t>AA</a:t>
            </a:r>
            <a:r>
              <a:rPr lang="en-US" sz="2200" b="0" dirty="0" smtClean="0">
                <a:solidFill>
                  <a:srgbClr val="000000"/>
                </a:solidFill>
              </a:rPr>
              <a:t> of prompt D mesons reasonably well</a:t>
            </a:r>
            <a:endParaRPr lang="en-US" sz="2200" b="0" dirty="0" smtClean="0"/>
          </a:p>
          <a:p>
            <a:pPr algn="l">
              <a:spcAft>
                <a:spcPts val="600"/>
              </a:spcAft>
              <a:buFont typeface="Arial"/>
              <a:buChar char="•"/>
            </a:pPr>
            <a:r>
              <a:rPr lang="en-US" sz="2200" b="0" dirty="0" smtClean="0">
                <a:solidFill>
                  <a:srgbClr val="000000"/>
                </a:solidFill>
              </a:rPr>
              <a:t> Indication for rising R</a:t>
            </a:r>
            <a:r>
              <a:rPr lang="en-US" sz="2200" b="0" baseline="-25000" dirty="0" smtClean="0">
                <a:solidFill>
                  <a:srgbClr val="000000"/>
                </a:solidFill>
              </a:rPr>
              <a:t>AA</a:t>
            </a:r>
            <a:r>
              <a:rPr lang="en-US" sz="2200" b="0" dirty="0" smtClean="0">
                <a:solidFill>
                  <a:srgbClr val="000000"/>
                </a:solidFill>
              </a:rPr>
              <a:t>?</a:t>
            </a:r>
          </a:p>
          <a:p>
            <a:pPr algn="l">
              <a:spcAft>
                <a:spcPts val="600"/>
              </a:spcAft>
              <a:buFont typeface="Arial"/>
              <a:buChar char="•"/>
            </a:pPr>
            <a:r>
              <a:rPr lang="en-US" sz="2200" b="0" dirty="0" smtClean="0"/>
              <a:t> No/little shadowing (</a:t>
            </a:r>
            <a:r>
              <a:rPr lang="en-US" sz="2200" b="0" dirty="0" smtClean="0">
                <a:solidFill>
                  <a:srgbClr val="000000"/>
                </a:solidFill>
              </a:rPr>
              <a:t>initial-state effect</a:t>
            </a:r>
            <a:r>
              <a:rPr lang="en-US" sz="2200" b="0" dirty="0" smtClean="0"/>
              <a:t>) is expected in this </a:t>
            </a:r>
            <a:r>
              <a:rPr lang="en-US" sz="2200" b="0" dirty="0" err="1" smtClean="0"/>
              <a:t>p</a:t>
            </a:r>
            <a:r>
              <a:rPr lang="en-US" sz="2200" b="0" baseline="-25000" dirty="0" err="1" smtClean="0"/>
              <a:t>T</a:t>
            </a:r>
            <a:r>
              <a:rPr lang="en-US" sz="2200" b="0" dirty="0" smtClean="0"/>
              <a:t> range</a:t>
            </a:r>
            <a:endParaRPr lang="en-US" sz="2200" b="0" dirty="0" smtClean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9104" y="5214470"/>
            <a:ext cx="8692951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Arial"/>
              <a:buChar char="•"/>
            </a:pPr>
            <a:r>
              <a:rPr lang="en-US" sz="1200" b="0" dirty="0" smtClean="0">
                <a:solidFill>
                  <a:srgbClr val="FF0000"/>
                </a:solidFill>
              </a:rPr>
              <a:t> </a:t>
            </a:r>
            <a:r>
              <a:rPr lang="en-US" sz="1200" b="0" dirty="0" err="1" smtClean="0">
                <a:solidFill>
                  <a:srgbClr val="FF0000"/>
                </a:solidFill>
              </a:rPr>
              <a:t>Rad.+dissoc</a:t>
            </a:r>
            <a:r>
              <a:rPr lang="en-US" sz="1200" b="0" dirty="0" smtClean="0">
                <a:solidFill>
                  <a:srgbClr val="FF0000"/>
                </a:solidFill>
              </a:rPr>
              <a:t>.: </a:t>
            </a:r>
            <a:r>
              <a:rPr lang="en-US" sz="1000" b="0" dirty="0" smtClean="0">
                <a:solidFill>
                  <a:srgbClr val="FF0000"/>
                </a:solidFill>
              </a:rPr>
              <a:t>R. Sharma, I. </a:t>
            </a:r>
            <a:r>
              <a:rPr lang="en-US" sz="1000" b="0" dirty="0" err="1" smtClean="0">
                <a:solidFill>
                  <a:srgbClr val="FF0000"/>
                </a:solidFill>
              </a:rPr>
              <a:t>Vitev</a:t>
            </a:r>
            <a:r>
              <a:rPr lang="en-US" sz="1000" b="0" dirty="0" smtClean="0">
                <a:solidFill>
                  <a:srgbClr val="FF0000"/>
                </a:solidFill>
              </a:rPr>
              <a:t> and B.W. Zhang, Phys. Rev. C80, 054902 (2009), Y. He, I. </a:t>
            </a:r>
            <a:r>
              <a:rPr lang="en-US" sz="1000" b="0" dirty="0" err="1" smtClean="0">
                <a:solidFill>
                  <a:srgbClr val="FF0000"/>
                </a:solidFill>
              </a:rPr>
              <a:t>Vitev</a:t>
            </a:r>
            <a:r>
              <a:rPr lang="en-US" sz="1000" b="0" dirty="0" smtClean="0">
                <a:solidFill>
                  <a:srgbClr val="FF0000"/>
                </a:solidFill>
              </a:rPr>
              <a:t> and B.W. Zhang, Phys. </a:t>
            </a:r>
            <a:r>
              <a:rPr lang="en-US" sz="1000" b="0" dirty="0" err="1" smtClean="0">
                <a:solidFill>
                  <a:srgbClr val="FF0000"/>
                </a:solidFill>
              </a:rPr>
              <a:t>Lett</a:t>
            </a:r>
            <a:r>
              <a:rPr lang="en-US" sz="1000" b="0" dirty="0" smtClean="0">
                <a:solidFill>
                  <a:srgbClr val="FF0000"/>
                </a:solidFill>
              </a:rPr>
              <a:t>. B 713, 224 (2012)</a:t>
            </a:r>
          </a:p>
          <a:p>
            <a:pPr algn="l">
              <a:buFont typeface="Arial"/>
              <a:buChar char="•"/>
            </a:pPr>
            <a:r>
              <a:rPr lang="en-US" sz="1200" b="0" dirty="0" smtClean="0">
                <a:solidFill>
                  <a:srgbClr val="0080FF"/>
                </a:solidFill>
              </a:rPr>
              <a:t> WHDG (</a:t>
            </a:r>
            <a:r>
              <a:rPr lang="en-US" sz="1200" b="0" dirty="0" err="1" smtClean="0">
                <a:solidFill>
                  <a:srgbClr val="0080FF"/>
                </a:solidFill>
              </a:rPr>
              <a:t>coll.+rad</a:t>
            </a:r>
            <a:r>
              <a:rPr lang="en-US" sz="1200" b="0" dirty="0" smtClean="0">
                <a:solidFill>
                  <a:srgbClr val="0080FF"/>
                </a:solidFill>
              </a:rPr>
              <a:t>. </a:t>
            </a:r>
            <a:r>
              <a:rPr lang="en-US" sz="1200" b="0" dirty="0" err="1" smtClean="0">
                <a:solidFill>
                  <a:srgbClr val="0080FF"/>
                </a:solidFill>
              </a:rPr>
              <a:t>Eloss</a:t>
            </a:r>
            <a:r>
              <a:rPr lang="en-US" sz="1200" b="0" dirty="0" smtClean="0">
                <a:solidFill>
                  <a:srgbClr val="0080FF"/>
                </a:solidFill>
              </a:rPr>
              <a:t> in anisotropic medium): </a:t>
            </a:r>
            <a:r>
              <a:rPr lang="en-US" sz="1000" b="0" dirty="0" smtClean="0">
                <a:solidFill>
                  <a:srgbClr val="0080FF"/>
                </a:solidFill>
              </a:rPr>
              <a:t>W.A. Horowitz and M. </a:t>
            </a:r>
            <a:r>
              <a:rPr lang="en-US" sz="1000" b="0" dirty="0" err="1" smtClean="0">
                <a:solidFill>
                  <a:srgbClr val="0080FF"/>
                </a:solidFill>
              </a:rPr>
              <a:t>Gyulassy</a:t>
            </a:r>
            <a:r>
              <a:rPr lang="en-US" sz="1000" b="0" dirty="0" smtClean="0">
                <a:solidFill>
                  <a:srgbClr val="0080FF"/>
                </a:solidFill>
              </a:rPr>
              <a:t>, J. Phys. G38, 124114 (2011)</a:t>
            </a:r>
          </a:p>
          <a:p>
            <a:pPr algn="l">
              <a:buFont typeface="Arial"/>
              <a:buChar char="•"/>
            </a:pPr>
            <a:r>
              <a:rPr lang="en-US" sz="1200" b="0" dirty="0" smtClean="0">
                <a:solidFill>
                  <a:srgbClr val="CC0099"/>
                </a:solidFill>
              </a:rPr>
              <a:t> POWLANG (coll. </a:t>
            </a:r>
            <a:r>
              <a:rPr lang="en-US" sz="1200" b="0" dirty="0" err="1" smtClean="0">
                <a:solidFill>
                  <a:srgbClr val="CC0099"/>
                </a:solidFill>
              </a:rPr>
              <a:t>Eloss</a:t>
            </a:r>
            <a:r>
              <a:rPr lang="en-US" sz="1200" b="0" dirty="0" smtClean="0">
                <a:solidFill>
                  <a:srgbClr val="CC0099"/>
                </a:solidFill>
              </a:rPr>
              <a:t> using </a:t>
            </a:r>
            <a:r>
              <a:rPr lang="en-US" sz="1200" b="0" dirty="0" err="1" smtClean="0">
                <a:solidFill>
                  <a:srgbClr val="CC0099"/>
                </a:solidFill>
              </a:rPr>
              <a:t>Langevin</a:t>
            </a:r>
            <a:r>
              <a:rPr lang="en-US" sz="1200" b="0" dirty="0" smtClean="0">
                <a:solidFill>
                  <a:srgbClr val="CC0099"/>
                </a:solidFill>
              </a:rPr>
              <a:t> approach): </a:t>
            </a:r>
            <a:r>
              <a:rPr lang="en-US" sz="1000" b="0" dirty="0" smtClean="0">
                <a:solidFill>
                  <a:srgbClr val="CC0099"/>
                </a:solidFill>
              </a:rPr>
              <a:t>W.M. </a:t>
            </a:r>
            <a:r>
              <a:rPr lang="en-US" sz="1000" b="0" dirty="0" err="1" smtClean="0">
                <a:solidFill>
                  <a:srgbClr val="CC0099"/>
                </a:solidFill>
              </a:rPr>
              <a:t>Alberico</a:t>
            </a:r>
            <a:r>
              <a:rPr lang="en-US" sz="1000" b="0" dirty="0" smtClean="0">
                <a:solidFill>
                  <a:srgbClr val="CC0099"/>
                </a:solidFill>
              </a:rPr>
              <a:t> et al., Eur. </a:t>
            </a:r>
            <a:r>
              <a:rPr lang="en-US" sz="1000" b="0" dirty="0" err="1" smtClean="0">
                <a:solidFill>
                  <a:srgbClr val="CC0099"/>
                </a:solidFill>
              </a:rPr>
              <a:t>Phyis</a:t>
            </a:r>
            <a:r>
              <a:rPr lang="en-US" sz="1000" b="0" dirty="0" smtClean="0">
                <a:solidFill>
                  <a:srgbClr val="CC0099"/>
                </a:solidFill>
              </a:rPr>
              <a:t> J. C71,1666 (2011)</a:t>
            </a:r>
          </a:p>
          <a:p>
            <a:pPr algn="l">
              <a:buFont typeface="Arial"/>
              <a:buChar char="•"/>
            </a:pPr>
            <a:r>
              <a:rPr lang="en-US" sz="1200" b="0" dirty="0" smtClean="0">
                <a:solidFill>
                  <a:srgbClr val="408000"/>
                </a:solidFill>
              </a:rPr>
              <a:t> BAMPS (coll. </a:t>
            </a:r>
            <a:r>
              <a:rPr lang="en-US" sz="1200" b="0" dirty="0" err="1" smtClean="0">
                <a:solidFill>
                  <a:srgbClr val="408000"/>
                </a:solidFill>
              </a:rPr>
              <a:t>Eloss</a:t>
            </a:r>
            <a:r>
              <a:rPr lang="en-US" sz="1200" b="0" dirty="0" smtClean="0">
                <a:solidFill>
                  <a:srgbClr val="408000"/>
                </a:solidFill>
              </a:rPr>
              <a:t> in expanding medium): </a:t>
            </a:r>
            <a:r>
              <a:rPr lang="en-US" sz="1000" b="0" dirty="0" smtClean="0">
                <a:solidFill>
                  <a:srgbClr val="408000"/>
                </a:solidFill>
              </a:rPr>
              <a:t>O. </a:t>
            </a:r>
            <a:r>
              <a:rPr lang="en-US" sz="1000" b="0" dirty="0" err="1" smtClean="0">
                <a:solidFill>
                  <a:srgbClr val="408000"/>
                </a:solidFill>
              </a:rPr>
              <a:t>Fochler</a:t>
            </a:r>
            <a:r>
              <a:rPr lang="en-US" sz="1000" b="0" dirty="0" smtClean="0">
                <a:solidFill>
                  <a:srgbClr val="408000"/>
                </a:solidFill>
              </a:rPr>
              <a:t>, J. </a:t>
            </a:r>
            <a:r>
              <a:rPr lang="en-US" sz="1000" b="0" dirty="0" err="1" smtClean="0">
                <a:solidFill>
                  <a:srgbClr val="408000"/>
                </a:solidFill>
              </a:rPr>
              <a:t>Uphoff</a:t>
            </a:r>
            <a:r>
              <a:rPr lang="en-US" sz="1000" b="0" dirty="0" smtClean="0">
                <a:solidFill>
                  <a:srgbClr val="408000"/>
                </a:solidFill>
              </a:rPr>
              <a:t>, Z. </a:t>
            </a:r>
            <a:r>
              <a:rPr lang="en-US" sz="1000" b="0" dirty="0" err="1" smtClean="0">
                <a:solidFill>
                  <a:srgbClr val="408000"/>
                </a:solidFill>
              </a:rPr>
              <a:t>Xu</a:t>
            </a:r>
            <a:r>
              <a:rPr lang="en-US" sz="1000" b="0" dirty="0" smtClean="0">
                <a:solidFill>
                  <a:srgbClr val="408000"/>
                </a:solidFill>
              </a:rPr>
              <a:t> and C. Greiner, J. Phys. G38, 124152 (2011)</a:t>
            </a:r>
          </a:p>
          <a:p>
            <a:pPr algn="l">
              <a:buFont typeface="Arial"/>
              <a:buChar char="•"/>
            </a:pPr>
            <a:r>
              <a:rPr lang="en-US" sz="1200" b="0" dirty="0" smtClean="0"/>
              <a:t> Coll. + LPM rad. energy loss: </a:t>
            </a:r>
            <a:r>
              <a:rPr lang="en-US" sz="1000" b="0" dirty="0" smtClean="0"/>
              <a:t>P. B. </a:t>
            </a:r>
            <a:r>
              <a:rPr lang="en-US" sz="1000" b="0" dirty="0" err="1" smtClean="0"/>
              <a:t>Gossiaux</a:t>
            </a:r>
            <a:r>
              <a:rPr lang="en-US" sz="1000" b="0" dirty="0" smtClean="0"/>
              <a:t>, R. </a:t>
            </a:r>
            <a:r>
              <a:rPr lang="en-US" sz="1000" b="0" dirty="0" err="1" smtClean="0"/>
              <a:t>Bierkandt</a:t>
            </a:r>
            <a:r>
              <a:rPr lang="en-US" sz="1000" b="0" dirty="0" smtClean="0"/>
              <a:t>, and J. </a:t>
            </a:r>
            <a:r>
              <a:rPr lang="en-US" sz="1000" b="0" dirty="0" err="1" smtClean="0"/>
              <a:t>Aichelin</a:t>
            </a:r>
            <a:r>
              <a:rPr lang="en-US" sz="1000" b="0" dirty="0" smtClean="0"/>
              <a:t>, Phys. Rev. C79, 044906 (2009)</a:t>
            </a:r>
          </a:p>
          <a:p>
            <a:pPr algn="l">
              <a:buFont typeface="Arial"/>
              <a:buChar char="•"/>
            </a:pPr>
            <a:r>
              <a:rPr lang="en-US" sz="1200" b="0" dirty="0" smtClean="0">
                <a:solidFill>
                  <a:srgbClr val="400080"/>
                </a:solidFill>
              </a:rPr>
              <a:t> BDMPS-ASW: </a:t>
            </a:r>
            <a:r>
              <a:rPr lang="en-US" sz="1000" b="0" dirty="0" smtClean="0">
                <a:solidFill>
                  <a:srgbClr val="400080"/>
                </a:solidFill>
              </a:rPr>
              <a:t>N. </a:t>
            </a:r>
            <a:r>
              <a:rPr lang="en-US" sz="1000" b="0" dirty="0" err="1" smtClean="0">
                <a:solidFill>
                  <a:srgbClr val="400080"/>
                </a:solidFill>
              </a:rPr>
              <a:t>Armesto</a:t>
            </a:r>
            <a:r>
              <a:rPr lang="en-US" sz="1000" b="0" dirty="0" smtClean="0">
                <a:solidFill>
                  <a:srgbClr val="400080"/>
                </a:solidFill>
              </a:rPr>
              <a:t>, A. </a:t>
            </a:r>
            <a:r>
              <a:rPr lang="en-US" sz="1000" b="0" dirty="0" err="1" smtClean="0">
                <a:solidFill>
                  <a:srgbClr val="400080"/>
                </a:solidFill>
              </a:rPr>
              <a:t>Dainese</a:t>
            </a:r>
            <a:r>
              <a:rPr lang="en-US" sz="1000" b="0" dirty="0" smtClean="0">
                <a:solidFill>
                  <a:srgbClr val="400080"/>
                </a:solidFill>
              </a:rPr>
              <a:t>, C.A. Salgado and U.A. </a:t>
            </a:r>
            <a:r>
              <a:rPr lang="en-US" sz="1000" b="0" dirty="0" err="1" smtClean="0">
                <a:solidFill>
                  <a:srgbClr val="400080"/>
                </a:solidFill>
              </a:rPr>
              <a:t>Wiedemann</a:t>
            </a:r>
            <a:r>
              <a:rPr lang="en-US" sz="1000" b="0" dirty="0" smtClean="0">
                <a:solidFill>
                  <a:srgbClr val="400080"/>
                </a:solidFill>
              </a:rPr>
              <a:t>, Phys. Rev. D71, 054027 (2005)</a:t>
            </a:r>
          </a:p>
          <a:p>
            <a:pPr algn="l">
              <a:buFont typeface="Arial"/>
              <a:buChar char="•"/>
            </a:pPr>
            <a:r>
              <a:rPr lang="en-US" sz="1200" b="0" dirty="0" smtClean="0">
                <a:solidFill>
                  <a:srgbClr val="800000"/>
                </a:solidFill>
              </a:rPr>
              <a:t> Coll. </a:t>
            </a:r>
            <a:r>
              <a:rPr lang="en-US" sz="1200" b="0" dirty="0" err="1" smtClean="0">
                <a:solidFill>
                  <a:srgbClr val="800000"/>
                </a:solidFill>
              </a:rPr>
              <a:t>Eloss</a:t>
            </a:r>
            <a:r>
              <a:rPr lang="en-US" sz="1200" b="0" dirty="0" smtClean="0">
                <a:solidFill>
                  <a:srgbClr val="800000"/>
                </a:solidFill>
              </a:rPr>
              <a:t> via D mesons resonances excitation + Hydro evolution: </a:t>
            </a:r>
            <a:r>
              <a:rPr lang="en-US" sz="1000" b="0" dirty="0" smtClean="0">
                <a:solidFill>
                  <a:srgbClr val="800000"/>
                </a:solidFill>
              </a:rPr>
              <a:t>M. He, R.J. Fries and R. Rapp, Phys. Rev. </a:t>
            </a:r>
            <a:r>
              <a:rPr lang="en-US" sz="1000" b="0" dirty="0" err="1" smtClean="0">
                <a:solidFill>
                  <a:srgbClr val="800000"/>
                </a:solidFill>
              </a:rPr>
              <a:t>Lett</a:t>
            </a:r>
            <a:r>
              <a:rPr lang="en-US" sz="1000" b="0" dirty="0" smtClean="0">
                <a:solidFill>
                  <a:srgbClr val="800000"/>
                </a:solidFill>
              </a:rPr>
              <a:t>. 110, 112301 (2013)</a:t>
            </a:r>
          </a:p>
          <a:p>
            <a:pPr algn="l">
              <a:buFont typeface="Arial"/>
              <a:buChar char="•"/>
            </a:pPr>
            <a:endParaRPr lang="en-US" sz="1000" b="0" dirty="0">
              <a:solidFill>
                <a:srgbClr val="8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2875" y="836473"/>
            <a:ext cx="546383" cy="720000"/>
          </a:xfrm>
          <a:prstGeom prst="rect">
            <a:avLst/>
          </a:prstGeom>
        </p:spPr>
      </p:pic>
      <p:sp>
        <p:nvSpPr>
          <p:cNvPr id="14" name="Footer Placeholder 1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 Mischke (Utrecht)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CA790B6-3DE3-224A-B164-0E89BB3F0D3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94047" y="-27491"/>
            <a:ext cx="8562285" cy="76944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b="0" dirty="0" err="1" smtClean="0">
                <a:solidFill>
                  <a:srgbClr val="000090"/>
                </a:solidFill>
                <a:latin typeface="Arial Narrow" pitchFamily="-112" charset="0"/>
                <a:ea typeface="Arial" pitchFamily="-112" charset="0"/>
                <a:cs typeface="Arial" pitchFamily="-112" charset="0"/>
                <a:sym typeface="Gill Sans" pitchFamily="-112" charset="0"/>
              </a:rPr>
              <a:t>p-Pb</a:t>
            </a:r>
            <a:r>
              <a:rPr lang="en-US" sz="4400" b="0" dirty="0" smtClean="0">
                <a:solidFill>
                  <a:srgbClr val="000090"/>
                </a:solidFill>
                <a:latin typeface="Arial Narrow" pitchFamily="-112" charset="0"/>
                <a:ea typeface="Arial" pitchFamily="-112" charset="0"/>
                <a:cs typeface="Arial" pitchFamily="-112" charset="0"/>
                <a:sym typeface="Gill Sans" pitchFamily="-112" charset="0"/>
              </a:rPr>
              <a:t>: measurement of initial state effects</a:t>
            </a:r>
            <a:endParaRPr lang="en-US" sz="4400" b="0" baseline="30000" dirty="0">
              <a:solidFill>
                <a:srgbClr val="000090"/>
              </a:solidFill>
              <a:latin typeface="Arial Narrow" pitchFamily="-112" charset="0"/>
              <a:ea typeface="Arial" pitchFamily="-112" charset="0"/>
              <a:cs typeface="Arial" pitchFamily="-112" charset="0"/>
              <a:sym typeface="Gill Sans" pitchFamily="-112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96275" y="4653499"/>
            <a:ext cx="8855365" cy="1869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25000"/>
              </a:spcBef>
              <a:spcAft>
                <a:spcPts val="0"/>
              </a:spcAft>
              <a:buFont typeface="Arial"/>
              <a:buChar char="•"/>
            </a:pPr>
            <a:r>
              <a:rPr lang="en-US" sz="2100" b="0" dirty="0" smtClean="0">
                <a:ea typeface="Arial" pitchFamily="-112" charset="0"/>
                <a:cs typeface="Arial" pitchFamily="-112" charset="0"/>
              </a:rPr>
              <a:t> </a:t>
            </a:r>
            <a:r>
              <a:rPr lang="en-US" sz="2100" b="0" dirty="0" smtClean="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Important baseline measurement of </a:t>
            </a:r>
            <a:r>
              <a:rPr lang="en-US" sz="2100" dirty="0" smtClean="0">
                <a:solidFill>
                  <a:srgbClr val="000090"/>
                </a:solidFill>
                <a:ea typeface="Arial" pitchFamily="-112" charset="0"/>
                <a:cs typeface="Arial" pitchFamily="-112" charset="0"/>
              </a:rPr>
              <a:t>cold nuclear matter effects</a:t>
            </a:r>
            <a:br>
              <a:rPr lang="en-US" sz="2100" dirty="0" smtClean="0">
                <a:solidFill>
                  <a:srgbClr val="000090"/>
                </a:solidFill>
                <a:ea typeface="Arial" pitchFamily="-112" charset="0"/>
                <a:cs typeface="Arial" pitchFamily="-112" charset="0"/>
              </a:rPr>
            </a:br>
            <a:r>
              <a:rPr lang="en-US" sz="2100" b="0" dirty="0" smtClean="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(e.g., Cronin effect, nuclear shadowing, gluon saturation)</a:t>
            </a:r>
          </a:p>
          <a:p>
            <a:pPr algn="l">
              <a:spcBef>
                <a:spcPct val="25000"/>
              </a:spcBef>
              <a:spcAft>
                <a:spcPts val="0"/>
              </a:spcAft>
              <a:buFont typeface="Arial"/>
              <a:buChar char="•"/>
            </a:pPr>
            <a:r>
              <a:rPr lang="en-US" sz="2100" b="0" dirty="0" smtClean="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 D meson </a:t>
            </a:r>
            <a:r>
              <a:rPr lang="en-US" sz="2100" b="0" dirty="0" err="1" smtClean="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R</a:t>
            </a:r>
            <a:r>
              <a:rPr lang="en-US" sz="2100" b="0" baseline="-25000" dirty="0" err="1" smtClean="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pA</a:t>
            </a:r>
            <a:r>
              <a:rPr lang="en-US" sz="2100" b="0" dirty="0" smtClean="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 shows consistency with unity and predictions from shadowing and CGC model predictions</a:t>
            </a:r>
          </a:p>
          <a:p>
            <a:pPr algn="l">
              <a:spcBef>
                <a:spcPct val="25000"/>
              </a:spcBef>
              <a:spcAft>
                <a:spcPts val="0"/>
              </a:spcAft>
              <a:buFont typeface="Arial"/>
              <a:buChar char="•"/>
            </a:pPr>
            <a:r>
              <a:rPr lang="en-US" sz="2100" b="0" dirty="0" smtClean="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 </a:t>
            </a:r>
            <a:r>
              <a:rPr lang="en-US" sz="2100" dirty="0" smtClean="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High-</a:t>
            </a:r>
            <a:r>
              <a:rPr lang="en-US" sz="2100" dirty="0" err="1" smtClean="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p</a:t>
            </a:r>
            <a:r>
              <a:rPr lang="en-US" sz="2100" baseline="-25000" dirty="0" err="1" smtClean="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T</a:t>
            </a:r>
            <a:r>
              <a:rPr lang="en-US" sz="2100" dirty="0" smtClean="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 suppression of particle yield in </a:t>
            </a:r>
            <a:r>
              <a:rPr lang="en-US" sz="2100" dirty="0" err="1" smtClean="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Pb-Pb</a:t>
            </a:r>
            <a:r>
              <a:rPr lang="en-US" sz="2100" dirty="0" smtClean="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 is a final state effect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73181" y="1064487"/>
            <a:ext cx="4410364" cy="253924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 u="sng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2554" y="848336"/>
            <a:ext cx="546383" cy="720000"/>
          </a:xfrm>
          <a:prstGeom prst="rect">
            <a:avLst/>
          </a:prstGeom>
        </p:spPr>
      </p:pic>
      <p:sp>
        <p:nvSpPr>
          <p:cNvPr id="17" name="Footer Placeholder 1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 Mischke (Utrecht)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CA790B6-3DE3-224A-B164-0E89BB3F0D3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3" name="Picture 2" descr="pPbWithModel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58" y="960949"/>
            <a:ext cx="3896837" cy="377999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672697" y="953804"/>
            <a:ext cx="3896837" cy="3779999"/>
            <a:chOff x="4672697" y="953804"/>
            <a:chExt cx="3896837" cy="3779999"/>
          </a:xfrm>
        </p:grpSpPr>
        <p:pic>
          <p:nvPicPr>
            <p:cNvPr id="2" name="Picture 1" descr="pPbAndPbPb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2697" y="953804"/>
              <a:ext cx="3896837" cy="377999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487212" y="2634164"/>
              <a:ext cx="968785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200" b="0" dirty="0" err="1" smtClean="0"/>
                <a:t>p-Pb</a:t>
              </a:r>
              <a:endParaRPr lang="en-US" sz="2200" b="0" dirty="0" smtClean="0"/>
            </a:p>
            <a:p>
              <a:pPr algn="l"/>
              <a:endParaRPr lang="en-US" sz="2200" b="0" dirty="0" smtClean="0"/>
            </a:p>
            <a:p>
              <a:pPr algn="l"/>
              <a:endParaRPr lang="en-US" sz="2200" b="0" dirty="0" smtClean="0"/>
            </a:p>
            <a:p>
              <a:pPr algn="l"/>
              <a:r>
                <a:rPr lang="en-US" sz="2200" b="0" dirty="0" err="1" smtClean="0">
                  <a:solidFill>
                    <a:srgbClr val="FF0000"/>
                  </a:solidFill>
                </a:rPr>
                <a:t>Pb-Pb</a:t>
              </a:r>
              <a:endParaRPr lang="en-US" sz="2200" b="0" dirty="0">
                <a:solidFill>
                  <a:srgbClr val="FF0000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 bwMode="auto">
            <a:xfrm>
              <a:off x="7153564" y="2661624"/>
              <a:ext cx="4618" cy="1148376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4" name="Rectangle 3"/>
          <p:cNvSpPr/>
          <p:nvPr/>
        </p:nvSpPr>
        <p:spPr>
          <a:xfrm>
            <a:off x="2524791" y="808258"/>
            <a:ext cx="41406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b="0" dirty="0">
                <a:latin typeface="Times New Roman"/>
                <a:cs typeface="Times New Roman"/>
              </a:rPr>
              <a:t>Phys</a:t>
            </a:r>
            <a:r>
              <a:rPr lang="hu-HU" sz="1400" b="0" dirty="0" smtClean="0">
                <a:latin typeface="Times New Roman"/>
                <a:cs typeface="Times New Roman"/>
              </a:rPr>
              <a:t>. Rev. Lett</a:t>
            </a:r>
            <a:r>
              <a:rPr lang="hu-HU" sz="1400" b="0" dirty="0">
                <a:latin typeface="Times New Roman"/>
                <a:cs typeface="Times New Roman"/>
              </a:rPr>
              <a:t>. 113 (2014) </a:t>
            </a:r>
            <a:r>
              <a:rPr lang="hu-HU" sz="1400" b="0" dirty="0" smtClean="0">
                <a:latin typeface="Times New Roman"/>
                <a:cs typeface="Times New Roman"/>
              </a:rPr>
              <a:t>232301 (publ. Dec. 2014)</a:t>
            </a:r>
            <a:endParaRPr lang="en-US" sz="1400" b="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87793">
            <a:off x="5663171" y="1924140"/>
            <a:ext cx="2625726" cy="1061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292435" y="-64042"/>
            <a:ext cx="6540088" cy="76944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b="0" dirty="0" smtClean="0">
                <a:solidFill>
                  <a:srgbClr val="000090"/>
                </a:solidFill>
                <a:latin typeface="Arial Narrow" pitchFamily="-112" charset="0"/>
              </a:rPr>
              <a:t>Beauty R</a:t>
            </a:r>
            <a:r>
              <a:rPr lang="en-US" sz="4400" b="0" baseline="-25000" dirty="0" smtClean="0">
                <a:solidFill>
                  <a:srgbClr val="000090"/>
                </a:solidFill>
                <a:latin typeface="Arial Narrow" pitchFamily="-112" charset="0"/>
              </a:rPr>
              <a:t>AA</a:t>
            </a:r>
            <a:r>
              <a:rPr lang="en-US" sz="4400" b="0" dirty="0" smtClean="0">
                <a:solidFill>
                  <a:srgbClr val="000090"/>
                </a:solidFill>
                <a:latin typeface="Arial Narrow" pitchFamily="-112" charset="0"/>
              </a:rPr>
              <a:t> via non-prompt </a:t>
            </a:r>
            <a:r>
              <a:rPr lang="en-US" sz="4400" b="0" dirty="0" smtClean="0">
                <a:solidFill>
                  <a:srgbClr val="000090"/>
                </a:solidFill>
                <a:latin typeface="Arial Narrow" pitchFamily="-112" charset="0"/>
                <a:sym typeface="Wingdings"/>
              </a:rPr>
              <a:t>J/</a:t>
            </a:r>
            <a:r>
              <a:rPr lang="en-US" sz="4400" b="0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ψ</a:t>
            </a:r>
            <a:endParaRPr lang="en-GB" sz="4400" b="0" dirty="0">
              <a:solidFill>
                <a:srgbClr val="000090"/>
              </a:solidFill>
              <a:latin typeface="Symbol" charset="2"/>
              <a:cs typeface="Symbol" charset="2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838" y="851124"/>
            <a:ext cx="613554" cy="612000"/>
          </a:xfrm>
          <a:prstGeom prst="rect">
            <a:avLst/>
          </a:prstGeom>
        </p:spPr>
      </p:pic>
      <p:sp>
        <p:nvSpPr>
          <p:cNvPr id="24" name="Text Box 38"/>
          <p:cNvSpPr txBox="1">
            <a:spLocks noChangeArrowheads="1"/>
          </p:cNvSpPr>
          <p:nvPr/>
        </p:nvSpPr>
        <p:spPr bwMode="auto">
          <a:xfrm>
            <a:off x="1783319" y="1200635"/>
            <a:ext cx="20497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400" b="0" dirty="0" smtClean="0">
                <a:latin typeface="Times New Roman"/>
                <a:ea typeface="ＭＳ Ｐゴシック" charset="0"/>
                <a:cs typeface="Times New Roman"/>
                <a:sym typeface="Symbol" charset="0"/>
              </a:rPr>
              <a:t>CMS </a:t>
            </a:r>
            <a:r>
              <a:rPr lang="en-US" sz="1400" b="0" dirty="0">
                <a:latin typeface="Times New Roman"/>
                <a:ea typeface="ＭＳ Ｐゴシック" charset="0"/>
                <a:cs typeface="Times New Roman"/>
                <a:sym typeface="Symbol" charset="0"/>
              </a:rPr>
              <a:t>PAS HIN-12-</a:t>
            </a:r>
            <a:r>
              <a:rPr lang="en-US" sz="1400" b="0" dirty="0" smtClean="0">
                <a:latin typeface="Times New Roman"/>
                <a:ea typeface="ＭＳ Ｐゴシック" charset="0"/>
                <a:cs typeface="Times New Roman"/>
                <a:sym typeface="Symbol" charset="0"/>
              </a:rPr>
              <a:t>014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37726" y="3442133"/>
            <a:ext cx="3810000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800"/>
              </a:spcAft>
              <a:buFont typeface="Arial"/>
              <a:buChar char="•"/>
            </a:pPr>
            <a:r>
              <a:rPr lang="en-US" sz="2200" b="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200" b="0" dirty="0" smtClean="0">
                <a:solidFill>
                  <a:srgbClr val="000000"/>
                </a:solidFill>
              </a:rPr>
              <a:t>Non-prompt J/</a:t>
            </a:r>
            <a:r>
              <a:rPr lang="en-US" sz="2200" b="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ψ</a:t>
            </a:r>
            <a:r>
              <a:rPr lang="en-US" sz="2200" b="0" dirty="0" smtClean="0">
                <a:solidFill>
                  <a:srgbClr val="000000"/>
                </a:solidFill>
              </a:rPr>
              <a:t> in the most central collision (0-10%) is suppressed by a factor of </a:t>
            </a:r>
            <a:r>
              <a:rPr lang="en-US" sz="2200" b="0" dirty="0" smtClean="0">
                <a:solidFill>
                  <a:srgbClr val="000000"/>
                </a:solidFill>
              </a:rPr>
              <a:t>2.5</a:t>
            </a:r>
          </a:p>
          <a:p>
            <a:pPr algn="l">
              <a:spcAft>
                <a:spcPts val="1800"/>
              </a:spcAft>
              <a:buFont typeface="Arial"/>
              <a:buChar char="•"/>
            </a:pPr>
            <a:r>
              <a:rPr lang="en-US" sz="2200" b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200" b="0" dirty="0" smtClean="0">
                <a:solidFill>
                  <a:srgbClr val="000000"/>
                </a:solidFill>
                <a:latin typeface="Arial"/>
                <a:cs typeface="Arial"/>
              </a:rPr>
              <a:t>More data needed</a:t>
            </a:r>
            <a:endParaRPr lang="en-US" sz="2200" b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2" name="Footer Placeholder 3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 Mischke (Utrecht)</a:t>
            </a:r>
            <a:endParaRPr lang="en-US" dirty="0"/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CA790B6-3DE3-224A-B164-0E89BB3F0D3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741" y="1491930"/>
            <a:ext cx="4677064" cy="450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854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0586" y="4100279"/>
            <a:ext cx="2837283" cy="2699996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065397" y="-63724"/>
            <a:ext cx="4994167" cy="76944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b="0" dirty="0" smtClean="0">
                <a:solidFill>
                  <a:srgbClr val="000090"/>
                </a:solidFill>
                <a:latin typeface="Arial Narrow" pitchFamily="-112" charset="0"/>
              </a:rPr>
              <a:t>R</a:t>
            </a:r>
            <a:r>
              <a:rPr lang="en-US" sz="4400" b="0" baseline="-25000" dirty="0" smtClean="0">
                <a:solidFill>
                  <a:srgbClr val="000090"/>
                </a:solidFill>
                <a:latin typeface="Arial Narrow" pitchFamily="-112" charset="0"/>
              </a:rPr>
              <a:t>AA</a:t>
            </a:r>
            <a:r>
              <a:rPr lang="en-US" sz="4400" b="0" dirty="0" smtClean="0">
                <a:solidFill>
                  <a:srgbClr val="000090"/>
                </a:solidFill>
                <a:latin typeface="Arial Narrow" pitchFamily="-112" charset="0"/>
              </a:rPr>
              <a:t> of D and B mesons</a:t>
            </a:r>
            <a:endParaRPr lang="en-GB" sz="4400" b="0" dirty="0">
              <a:solidFill>
                <a:srgbClr val="000090"/>
              </a:solidFill>
              <a:latin typeface="Arial Narrow" pitchFamily="-11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52191" y="1347522"/>
            <a:ext cx="446809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  <a:buFont typeface="Arial"/>
              <a:buChar char="•"/>
            </a:pPr>
            <a:r>
              <a:rPr lang="en-US" sz="2200" b="0" dirty="0" smtClean="0"/>
              <a:t> Comparison of prompt </a:t>
            </a:r>
            <a:br>
              <a:rPr lang="en-US" sz="2200" b="0" dirty="0" smtClean="0"/>
            </a:br>
            <a:r>
              <a:rPr lang="en-US" sz="2200" b="0" dirty="0" smtClean="0"/>
              <a:t>D mesons (ALICE) with J/ψ from beauty decays (CMS)</a:t>
            </a:r>
            <a:r>
              <a:rPr lang="en-US" sz="2200" b="0" dirty="0" smtClean="0">
                <a:latin typeface="Arial"/>
                <a:cs typeface="Arial"/>
              </a:rPr>
              <a:t> </a:t>
            </a:r>
          </a:p>
          <a:p>
            <a:pPr algn="l">
              <a:spcAft>
                <a:spcPts val="1200"/>
              </a:spcAft>
              <a:buFont typeface="Arial"/>
              <a:buChar char="•"/>
            </a:pPr>
            <a:r>
              <a:rPr lang="en-US" sz="2200" b="0" dirty="0" smtClean="0">
                <a:latin typeface="Arial"/>
                <a:cs typeface="Arial"/>
              </a:rPr>
              <a:t> D and B meson &lt;</a:t>
            </a:r>
            <a:r>
              <a:rPr lang="en-US" sz="2200" b="0" dirty="0" err="1" smtClean="0">
                <a:latin typeface="Arial"/>
                <a:cs typeface="Arial"/>
              </a:rPr>
              <a:t>p</a:t>
            </a:r>
            <a:r>
              <a:rPr lang="en-US" sz="2200" b="0" baseline="-25000" dirty="0" err="1" smtClean="0">
                <a:latin typeface="Arial"/>
                <a:cs typeface="Arial"/>
              </a:rPr>
              <a:t>T</a:t>
            </a:r>
            <a:r>
              <a:rPr lang="en-US" sz="2200" b="0" dirty="0" smtClean="0">
                <a:latin typeface="Arial"/>
                <a:cs typeface="Arial"/>
              </a:rPr>
              <a:t>&gt; ~10 </a:t>
            </a:r>
            <a:r>
              <a:rPr lang="en-US" sz="2200" b="0" dirty="0" err="1" smtClean="0">
                <a:latin typeface="Arial"/>
                <a:cs typeface="Arial"/>
              </a:rPr>
              <a:t>GeV/c</a:t>
            </a:r>
            <a:endParaRPr lang="en-US" sz="2200" b="0" dirty="0" smtClean="0">
              <a:latin typeface="Arial"/>
              <a:cs typeface="Arial"/>
            </a:endParaRPr>
          </a:p>
          <a:p>
            <a:pPr algn="l">
              <a:spcAft>
                <a:spcPts val="1200"/>
              </a:spcAft>
              <a:buFont typeface="Arial"/>
              <a:buChar char="•"/>
            </a:pPr>
            <a:r>
              <a:rPr lang="en-US" sz="2200" b="0" dirty="0" smtClean="0">
                <a:latin typeface="Arial"/>
                <a:cs typeface="Arial"/>
              </a:rPr>
              <a:t> </a:t>
            </a:r>
            <a:r>
              <a:rPr lang="en-US" sz="2200" b="0" dirty="0">
                <a:latin typeface="Arial"/>
                <a:cs typeface="Arial"/>
              </a:rPr>
              <a:t>First indication </a:t>
            </a:r>
            <a:r>
              <a:rPr lang="en-US" sz="2200" b="0" dirty="0" smtClean="0">
                <a:latin typeface="Arial"/>
                <a:cs typeface="Arial"/>
              </a:rPr>
              <a:t>of the mass </a:t>
            </a:r>
            <a:r>
              <a:rPr lang="en-US" sz="2200" b="0" dirty="0">
                <a:latin typeface="Arial"/>
                <a:cs typeface="Arial"/>
              </a:rPr>
              <a:t>dependence of the </a:t>
            </a:r>
            <a:r>
              <a:rPr lang="en-US" sz="2200" b="0" dirty="0" smtClean="0">
                <a:latin typeface="Arial"/>
                <a:cs typeface="Arial"/>
              </a:rPr>
              <a:t>parton energy </a:t>
            </a:r>
            <a:r>
              <a:rPr lang="en-US" sz="2200" b="0" dirty="0">
                <a:latin typeface="Arial"/>
                <a:cs typeface="Arial"/>
              </a:rPr>
              <a:t>loss: </a:t>
            </a:r>
            <a:r>
              <a:rPr lang="en-US" sz="2200" b="0" dirty="0" smtClean="0"/>
              <a:t>R</a:t>
            </a:r>
            <a:r>
              <a:rPr lang="en-US" sz="2200" b="0" baseline="-25000" dirty="0" smtClean="0"/>
              <a:t>AA</a:t>
            </a:r>
            <a:r>
              <a:rPr lang="en-US" sz="2200" b="0" baseline="30000" dirty="0" smtClean="0"/>
              <a:t>D</a:t>
            </a:r>
            <a:r>
              <a:rPr lang="en-US" sz="2200" b="0" dirty="0" smtClean="0"/>
              <a:t> &lt; R</a:t>
            </a:r>
            <a:r>
              <a:rPr lang="en-US" sz="2200" b="0" baseline="-25000" dirty="0" smtClean="0"/>
              <a:t>AA</a:t>
            </a:r>
            <a:r>
              <a:rPr lang="en-US" sz="2200" b="0" baseline="30000" dirty="0" smtClean="0"/>
              <a:t>B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2982" y="813383"/>
            <a:ext cx="546383" cy="72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9019" y="827822"/>
            <a:ext cx="613554" cy="612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338" y="1174676"/>
            <a:ext cx="4177224" cy="432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081" y="1120499"/>
            <a:ext cx="4266689" cy="4428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 bwMode="auto">
          <a:xfrm>
            <a:off x="854781" y="1385461"/>
            <a:ext cx="577273" cy="346364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 Mischke (Utrecht)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CA790B6-3DE3-224A-B164-0E89BB3F0D3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458364" y="738909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946255" y="3600231"/>
            <a:ext cx="406932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dirty="0" smtClean="0">
                <a:solidFill>
                  <a:srgbClr val="0000FF"/>
                </a:solidFill>
              </a:rPr>
              <a:t>B</a:t>
            </a:r>
          </a:p>
          <a:p>
            <a:pPr>
              <a:spcAft>
                <a:spcPts val="1800"/>
              </a:spcAft>
            </a:pPr>
            <a:r>
              <a:rPr lang="en-US" dirty="0" smtClean="0"/>
              <a:t>D</a:t>
            </a:r>
            <a:endParaRPr lang="en-US" dirty="0" smtClean="0">
              <a:latin typeface="Symbol" charset="2"/>
              <a:cs typeface="Symbol" charset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86171" y="5988700"/>
            <a:ext cx="3936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0" dirty="0" smtClean="0"/>
              <a:t>First open beauty measurement in p-Pb by CMS (QM 2014)</a:t>
            </a:r>
            <a:endParaRPr lang="en-US" sz="2000" b="0" dirty="0"/>
          </a:p>
        </p:txBody>
      </p:sp>
      <p:grpSp>
        <p:nvGrpSpPr>
          <p:cNvPr id="2" name="Group 33"/>
          <p:cNvGrpSpPr>
            <a:grpSpLocks noChangeAspect="1"/>
          </p:cNvGrpSpPr>
          <p:nvPr/>
        </p:nvGrpSpPr>
        <p:grpSpPr bwMode="auto">
          <a:xfrm>
            <a:off x="4019262" y="5509578"/>
            <a:ext cx="347291" cy="322622"/>
            <a:chOff x="2861" y="1544"/>
            <a:chExt cx="292" cy="250"/>
          </a:xfrm>
        </p:grpSpPr>
        <p:sp>
          <p:nvSpPr>
            <p:cNvPr id="15" name="Oval 34"/>
            <p:cNvSpPr>
              <a:spLocks noChangeArrowheads="1"/>
            </p:cNvSpPr>
            <p:nvPr/>
          </p:nvSpPr>
          <p:spPr bwMode="auto">
            <a:xfrm>
              <a:off x="2861" y="1544"/>
              <a:ext cx="249" cy="249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endParaRPr lang="en-US" sz="1600" smtClean="0">
                <a:solidFill>
                  <a:srgbClr val="0000FF"/>
                </a:solidFill>
              </a:endParaRPr>
            </a:p>
          </p:txBody>
        </p:sp>
        <p:sp>
          <p:nvSpPr>
            <p:cNvPr id="16" name="Oval 35"/>
            <p:cNvSpPr>
              <a:spLocks noChangeArrowheads="1"/>
            </p:cNvSpPr>
            <p:nvPr/>
          </p:nvSpPr>
          <p:spPr bwMode="auto">
            <a:xfrm>
              <a:off x="2904" y="1545"/>
              <a:ext cx="249" cy="249"/>
            </a:xfrm>
            <a:prstGeom prst="ellipse">
              <a:avLst/>
            </a:prstGeom>
            <a:solidFill>
              <a:srgbClr val="CCFFCC">
                <a:alpha val="54901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endParaRPr lang="en-US" sz="1600" smtClean="0">
                <a:solidFill>
                  <a:srgbClr val="0000FF"/>
                </a:solidFill>
              </a:endParaRPr>
            </a:p>
          </p:txBody>
        </p:sp>
      </p:grpSp>
      <p:grpSp>
        <p:nvGrpSpPr>
          <p:cNvPr id="3" name="Group 30"/>
          <p:cNvGrpSpPr>
            <a:grpSpLocks noChangeAspect="1"/>
          </p:cNvGrpSpPr>
          <p:nvPr/>
        </p:nvGrpSpPr>
        <p:grpSpPr bwMode="auto">
          <a:xfrm>
            <a:off x="691121" y="5504127"/>
            <a:ext cx="498339" cy="322622"/>
            <a:chOff x="3846" y="1126"/>
            <a:chExt cx="419" cy="250"/>
          </a:xfrm>
        </p:grpSpPr>
        <p:sp>
          <p:nvSpPr>
            <p:cNvPr id="18" name="Oval 31"/>
            <p:cNvSpPr>
              <a:spLocks noChangeArrowheads="1"/>
            </p:cNvSpPr>
            <p:nvPr/>
          </p:nvSpPr>
          <p:spPr bwMode="auto">
            <a:xfrm>
              <a:off x="3846" y="1126"/>
              <a:ext cx="249" cy="249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endParaRPr lang="en-US" sz="1600" smtClean="0">
                <a:solidFill>
                  <a:srgbClr val="0000FF"/>
                </a:solidFill>
              </a:endParaRPr>
            </a:p>
          </p:txBody>
        </p:sp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4016" y="1127"/>
              <a:ext cx="249" cy="249"/>
            </a:xfrm>
            <a:prstGeom prst="ellipse">
              <a:avLst/>
            </a:prstGeom>
            <a:solidFill>
              <a:srgbClr val="CCFFCC">
                <a:alpha val="54901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endParaRPr lang="en-US" sz="1600" smtClean="0">
                <a:solidFill>
                  <a:srgbClr val="0000FF"/>
                </a:solidFill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1" name="Rectangle 2051"/>
          <p:cNvSpPr>
            <a:spLocks noChangeArrowheads="1"/>
          </p:cNvSpPr>
          <p:nvPr/>
        </p:nvSpPr>
        <p:spPr bwMode="auto">
          <a:xfrm>
            <a:off x="660996" y="3591787"/>
            <a:ext cx="7835696" cy="205594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120000"/>
              </a:lnSpc>
              <a:spcAft>
                <a:spcPts val="0"/>
              </a:spcAft>
              <a:buFontTx/>
              <a:buChar char="•"/>
            </a:pPr>
            <a:r>
              <a:rPr lang="en-US" sz="2200" b="0" dirty="0">
                <a:solidFill>
                  <a:srgbClr val="000000"/>
                </a:solidFill>
                <a:latin typeface="Arial" pitchFamily="29" charset="0"/>
              </a:rPr>
              <a:t> Multiple interactions lead to </a:t>
            </a:r>
            <a:r>
              <a:rPr lang="en-US" sz="2200" b="0" dirty="0" smtClean="0">
                <a:solidFill>
                  <a:srgbClr val="000000"/>
                </a:solidFill>
                <a:latin typeface="Arial" pitchFamily="29" charset="0"/>
              </a:rPr>
              <a:t>thermalisation </a:t>
            </a:r>
            <a:r>
              <a:rPr lang="en-US" sz="2200" b="0" dirty="0" err="1">
                <a:solidFill>
                  <a:srgbClr val="000000"/>
                </a:solidFill>
                <a:latin typeface="Arial" pitchFamily="29" charset="0"/>
                <a:sym typeface="Symbol" pitchFamily="29" charset="2"/>
              </a:rPr>
              <a:t></a:t>
            </a:r>
            <a:r>
              <a:rPr lang="en-US" sz="2200" b="0" dirty="0">
                <a:solidFill>
                  <a:srgbClr val="000000"/>
                </a:solidFill>
                <a:latin typeface="Arial" pitchFamily="29" charset="0"/>
              </a:rPr>
              <a:t> </a:t>
            </a:r>
            <a:r>
              <a:rPr lang="en-US" sz="2200" b="0" dirty="0" smtClean="0">
                <a:solidFill>
                  <a:srgbClr val="000000"/>
                </a:solidFill>
                <a:latin typeface="Arial" pitchFamily="29" charset="0"/>
              </a:rPr>
              <a:t>hydrodynamic behavior </a:t>
            </a:r>
            <a:r>
              <a:rPr lang="en-US" sz="2200" b="0" dirty="0">
                <a:solidFill>
                  <a:srgbClr val="000000"/>
                </a:solidFill>
                <a:latin typeface="Arial" pitchFamily="29" charset="0"/>
              </a:rPr>
              <a:t>of the </a:t>
            </a:r>
            <a:r>
              <a:rPr lang="en-US" sz="2200" b="0" dirty="0" smtClean="0">
                <a:solidFill>
                  <a:srgbClr val="000000"/>
                </a:solidFill>
                <a:latin typeface="Arial" pitchFamily="29" charset="0"/>
              </a:rPr>
              <a:t>system</a:t>
            </a:r>
          </a:p>
          <a:p>
            <a:pPr algn="l">
              <a:lnSpc>
                <a:spcPct val="120000"/>
              </a:lnSpc>
              <a:spcAft>
                <a:spcPts val="0"/>
              </a:spcAft>
              <a:buFontTx/>
              <a:buChar char="•"/>
            </a:pPr>
            <a:r>
              <a:rPr lang="en-US" sz="2200" b="0" dirty="0" smtClean="0">
                <a:solidFill>
                  <a:srgbClr val="000000"/>
                </a:solidFill>
                <a:latin typeface="Arial" pitchFamily="29" charset="0"/>
              </a:rPr>
              <a:t> </a:t>
            </a:r>
            <a:r>
              <a:rPr lang="en-US" sz="2200" b="0" dirty="0" smtClean="0">
                <a:solidFill>
                  <a:srgbClr val="000000"/>
                </a:solidFill>
                <a:latin typeface="Arial"/>
                <a:cs typeface="Arial"/>
              </a:rPr>
              <a:t>Pressure gradient generates collective</a:t>
            </a:r>
            <a:br>
              <a:rPr lang="en-US" sz="2200" b="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2200" b="0" dirty="0" smtClean="0">
                <a:solidFill>
                  <a:srgbClr val="000000"/>
                </a:solidFill>
                <a:latin typeface="Arial"/>
                <a:cs typeface="Arial"/>
              </a:rPr>
              <a:t>flow </a:t>
            </a:r>
            <a:r>
              <a:rPr lang="en-US" sz="2200" b="0" dirty="0" err="1" smtClean="0">
                <a:solidFill>
                  <a:srgbClr val="000000"/>
                </a:solidFill>
                <a:latin typeface="Arial"/>
                <a:cs typeface="Arial"/>
                <a:sym typeface="Symbol" pitchFamily="29" charset="2"/>
              </a:rPr>
              <a:t></a:t>
            </a:r>
            <a:r>
              <a:rPr lang="en-US" sz="2200" b="0" dirty="0" smtClean="0">
                <a:solidFill>
                  <a:srgbClr val="000000"/>
                </a:solidFill>
                <a:latin typeface="Arial"/>
                <a:cs typeface="Arial"/>
                <a:sym typeface="Symbol" pitchFamily="29" charset="2"/>
              </a:rPr>
              <a:t> anisotropy in momentum space</a:t>
            </a:r>
          </a:p>
          <a:p>
            <a:pPr algn="l">
              <a:spcAft>
                <a:spcPts val="0"/>
              </a:spcAft>
              <a:buFontTx/>
              <a:buChar char="•"/>
            </a:pPr>
            <a:r>
              <a:rPr lang="en-US" sz="2200" b="0" dirty="0" smtClean="0">
                <a:solidFill>
                  <a:srgbClr val="000000"/>
                </a:solidFill>
                <a:latin typeface="Arial" pitchFamily="29" charset="0"/>
              </a:rPr>
              <a:t> </a:t>
            </a:r>
            <a:r>
              <a:rPr lang="en-US" sz="2200" b="0" dirty="0">
                <a:solidFill>
                  <a:srgbClr val="000090"/>
                </a:solidFill>
                <a:latin typeface="Arial" pitchFamily="29" charset="0"/>
              </a:rPr>
              <a:t>Fourier</a:t>
            </a:r>
            <a:r>
              <a:rPr lang="en-US" sz="2200" b="0" dirty="0" smtClean="0">
                <a:solidFill>
                  <a:srgbClr val="000090"/>
                </a:solidFill>
                <a:latin typeface="Arial" pitchFamily="29" charset="0"/>
              </a:rPr>
              <a:t> decomposition</a:t>
            </a:r>
            <a:r>
              <a:rPr lang="en-US" sz="2200" b="0" dirty="0" smtClean="0">
                <a:solidFill>
                  <a:srgbClr val="000000"/>
                </a:solidFill>
                <a:latin typeface="Arial" pitchFamily="29" charset="0"/>
              </a:rPr>
              <a:t>: </a:t>
            </a:r>
            <a:endParaRPr lang="en-GB" sz="2200" b="0" dirty="0">
              <a:solidFill>
                <a:srgbClr val="000000"/>
              </a:solidFill>
              <a:latin typeface="Arial" pitchFamily="29" charset="0"/>
            </a:endParaRPr>
          </a:p>
        </p:txBody>
      </p:sp>
      <p:sp>
        <p:nvSpPr>
          <p:cNvPr id="227330" name="Rectangle 2050"/>
          <p:cNvSpPr>
            <a:spLocks noChangeArrowheads="1"/>
          </p:cNvSpPr>
          <p:nvPr/>
        </p:nvSpPr>
        <p:spPr bwMode="auto">
          <a:xfrm>
            <a:off x="2260038" y="-94085"/>
            <a:ext cx="460862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b="0" dirty="0">
                <a:solidFill>
                  <a:srgbClr val="000090"/>
                </a:solidFill>
                <a:latin typeface="Arial Narrow"/>
                <a:cs typeface="Arial Narrow"/>
              </a:rPr>
              <a:t>Azimuthal </a:t>
            </a:r>
            <a:r>
              <a:rPr lang="en-US" sz="4400" b="0" dirty="0" smtClean="0">
                <a:solidFill>
                  <a:srgbClr val="000090"/>
                </a:solidFill>
                <a:latin typeface="Arial Narrow"/>
                <a:cs typeface="Arial Narrow"/>
              </a:rPr>
              <a:t>anisotropy</a:t>
            </a:r>
            <a:endParaRPr lang="en-GB" sz="4400" b="0" dirty="0">
              <a:solidFill>
                <a:srgbClr val="000090"/>
              </a:solidFill>
              <a:latin typeface="Arial Narrow"/>
              <a:cs typeface="Arial Narrow"/>
            </a:endParaRPr>
          </a:p>
        </p:txBody>
      </p:sp>
      <p:sp>
        <p:nvSpPr>
          <p:cNvPr id="227334" name="Text Box 2054"/>
          <p:cNvSpPr txBox="1">
            <a:spLocks noChangeArrowheads="1"/>
          </p:cNvSpPr>
          <p:nvPr/>
        </p:nvSpPr>
        <p:spPr bwMode="auto">
          <a:xfrm>
            <a:off x="1136547" y="2886214"/>
            <a:ext cx="71504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0" i="1" dirty="0">
                <a:solidFill>
                  <a:srgbClr val="000000"/>
                </a:solidFill>
                <a:latin typeface="Arial" pitchFamily="29" charset="0"/>
                <a:sym typeface="Symbol" pitchFamily="29" charset="2"/>
              </a:rPr>
              <a:t>coordinate </a:t>
            </a:r>
            <a:r>
              <a:rPr lang="en-US" sz="1800" b="0" i="1" dirty="0" smtClean="0">
                <a:solidFill>
                  <a:srgbClr val="000000"/>
                </a:solidFill>
                <a:latin typeface="Arial" pitchFamily="29" charset="0"/>
                <a:sym typeface="Symbol" pitchFamily="29" charset="2"/>
              </a:rPr>
              <a:t>space:				momentum </a:t>
            </a:r>
            <a:r>
              <a:rPr lang="en-US" sz="1800" b="0" i="1" dirty="0">
                <a:solidFill>
                  <a:srgbClr val="000000"/>
                </a:solidFill>
                <a:latin typeface="Arial" pitchFamily="29" charset="0"/>
                <a:sym typeface="Symbol" pitchFamily="29" charset="2"/>
              </a:rPr>
              <a:t>space: </a:t>
            </a:r>
          </a:p>
          <a:p>
            <a:pPr algn="l"/>
            <a:r>
              <a:rPr lang="en-US" sz="1800" b="0" i="1" dirty="0">
                <a:solidFill>
                  <a:srgbClr val="000000"/>
                </a:solidFill>
                <a:latin typeface="Arial" pitchFamily="29" charset="0"/>
                <a:sym typeface="Symbol" pitchFamily="29" charset="2"/>
              </a:rPr>
              <a:t>initial </a:t>
            </a:r>
            <a:r>
              <a:rPr lang="en-US" sz="1800" b="0" i="1" dirty="0" smtClean="0">
                <a:solidFill>
                  <a:srgbClr val="000000"/>
                </a:solidFill>
                <a:latin typeface="Arial" pitchFamily="29" charset="0"/>
                <a:sym typeface="Symbol" pitchFamily="29" charset="2"/>
              </a:rPr>
              <a:t>anisotropy				final </a:t>
            </a:r>
            <a:r>
              <a:rPr lang="en-US" sz="1800" b="0" i="1" dirty="0">
                <a:solidFill>
                  <a:srgbClr val="000000"/>
                </a:solidFill>
                <a:latin typeface="Arial" pitchFamily="29" charset="0"/>
                <a:sym typeface="Symbol" pitchFamily="29" charset="2"/>
              </a:rPr>
              <a:t>anisotropy</a:t>
            </a:r>
            <a:endParaRPr lang="en-GB" sz="1800" b="0" i="1" dirty="0">
              <a:solidFill>
                <a:srgbClr val="000000"/>
              </a:solidFill>
              <a:latin typeface="Arial" pitchFamily="29" charset="0"/>
              <a:sym typeface="Symbol" pitchFamily="29" charset="2"/>
            </a:endParaRPr>
          </a:p>
        </p:txBody>
      </p:sp>
      <p:grpSp>
        <p:nvGrpSpPr>
          <p:cNvPr id="2" name="Group 2055"/>
          <p:cNvGrpSpPr>
            <a:grpSpLocks/>
          </p:cNvGrpSpPr>
          <p:nvPr/>
        </p:nvGrpSpPr>
        <p:grpSpPr bwMode="auto">
          <a:xfrm>
            <a:off x="498247" y="423946"/>
            <a:ext cx="3338513" cy="3265487"/>
            <a:chOff x="365" y="761"/>
            <a:chExt cx="2505" cy="2466"/>
          </a:xfrm>
        </p:grpSpPr>
        <p:grpSp>
          <p:nvGrpSpPr>
            <p:cNvPr id="3" name="Group 2056"/>
            <p:cNvGrpSpPr>
              <a:grpSpLocks/>
            </p:cNvGrpSpPr>
            <p:nvPr/>
          </p:nvGrpSpPr>
          <p:grpSpPr bwMode="auto">
            <a:xfrm>
              <a:off x="365" y="1104"/>
              <a:ext cx="2505" cy="1542"/>
              <a:chOff x="434" y="1160"/>
              <a:chExt cx="2505" cy="1542"/>
            </a:xfrm>
          </p:grpSpPr>
          <p:sp>
            <p:nvSpPr>
              <p:cNvPr id="227337" name="Freeform 2057"/>
              <p:cNvSpPr>
                <a:spLocks/>
              </p:cNvSpPr>
              <p:nvPr/>
            </p:nvSpPr>
            <p:spPr bwMode="auto">
              <a:xfrm rot="11267865">
                <a:off x="2477" y="1160"/>
                <a:ext cx="246" cy="234"/>
              </a:xfrm>
              <a:custGeom>
                <a:avLst/>
                <a:gdLst/>
                <a:ahLst/>
                <a:cxnLst>
                  <a:cxn ang="0">
                    <a:pos x="430" y="0"/>
                  </a:cxn>
                  <a:cxn ang="0">
                    <a:pos x="177" y="379"/>
                  </a:cxn>
                  <a:cxn ang="0">
                    <a:pos x="0" y="379"/>
                  </a:cxn>
                  <a:cxn ang="0">
                    <a:pos x="168" y="622"/>
                  </a:cxn>
                  <a:cxn ang="0">
                    <a:pos x="631" y="379"/>
                  </a:cxn>
                  <a:cxn ang="0">
                    <a:pos x="465" y="382"/>
                  </a:cxn>
                  <a:cxn ang="0">
                    <a:pos x="720" y="0"/>
                  </a:cxn>
                  <a:cxn ang="0">
                    <a:pos x="430" y="0"/>
                  </a:cxn>
                </a:cxnLst>
                <a:rect l="0" t="0" r="r" b="b"/>
                <a:pathLst>
                  <a:path w="720" h="622">
                    <a:moveTo>
                      <a:pt x="430" y="0"/>
                    </a:moveTo>
                    <a:lnTo>
                      <a:pt x="177" y="379"/>
                    </a:lnTo>
                    <a:lnTo>
                      <a:pt x="0" y="379"/>
                    </a:lnTo>
                    <a:lnTo>
                      <a:pt x="168" y="622"/>
                    </a:lnTo>
                    <a:lnTo>
                      <a:pt x="631" y="379"/>
                    </a:lnTo>
                    <a:lnTo>
                      <a:pt x="465" y="382"/>
                    </a:lnTo>
                    <a:lnTo>
                      <a:pt x="720" y="0"/>
                    </a:lnTo>
                    <a:lnTo>
                      <a:pt x="43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prstDash val="solid"/>
                <a:round/>
                <a:headEnd/>
                <a:tailEnd/>
              </a:ln>
              <a:effectLst/>
              <a:scene3d>
                <a:camera prst="legacyPerspectiveTopRight">
                  <a:rot lat="20099999" lon="21299999" rev="0"/>
                </a:camera>
                <a:lightRig rig="legacyFlat1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prstTxWarp prst="textNoShape">
                  <a:avLst/>
                </a:prstTxWarp>
                <a:flatTx/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227338" name="Line 2058"/>
              <p:cNvSpPr>
                <a:spLocks noChangeShapeType="1"/>
              </p:cNvSpPr>
              <p:nvPr/>
            </p:nvSpPr>
            <p:spPr bwMode="auto">
              <a:xfrm rot="467865" flipH="1">
                <a:off x="1159" y="1242"/>
                <a:ext cx="426" cy="695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227339" name="Line 2059"/>
              <p:cNvSpPr>
                <a:spLocks noChangeShapeType="1"/>
              </p:cNvSpPr>
              <p:nvPr/>
            </p:nvSpPr>
            <p:spPr bwMode="auto">
              <a:xfrm rot="467865" flipH="1">
                <a:off x="1363" y="1270"/>
                <a:ext cx="419" cy="684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227340" name="Line 2060"/>
              <p:cNvSpPr>
                <a:spLocks noChangeShapeType="1"/>
              </p:cNvSpPr>
              <p:nvPr/>
            </p:nvSpPr>
            <p:spPr bwMode="auto">
              <a:xfrm rot="467865">
                <a:off x="1516" y="1502"/>
                <a:ext cx="1403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227341" name="Line 2061"/>
              <p:cNvSpPr>
                <a:spLocks noChangeShapeType="1"/>
              </p:cNvSpPr>
              <p:nvPr/>
            </p:nvSpPr>
            <p:spPr bwMode="auto">
              <a:xfrm rot="467865">
                <a:off x="1386" y="2190"/>
                <a:ext cx="987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227342" name="AutoShape 2062"/>
              <p:cNvSpPr>
                <a:spLocks noChangeArrowheads="1"/>
              </p:cNvSpPr>
              <p:nvPr/>
            </p:nvSpPr>
            <p:spPr bwMode="auto">
              <a:xfrm rot="467865">
                <a:off x="710" y="1304"/>
                <a:ext cx="2229" cy="1349"/>
              </a:xfrm>
              <a:prstGeom prst="parallelogram">
                <a:avLst>
                  <a:gd name="adj" fmla="val 61305"/>
                </a:avLst>
              </a:prstGeom>
              <a:noFill/>
              <a:ln w="28575">
                <a:solidFill>
                  <a:schemeClr val="folHlink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227343" name="Line 2063"/>
              <p:cNvSpPr>
                <a:spLocks noChangeShapeType="1"/>
              </p:cNvSpPr>
              <p:nvPr/>
            </p:nvSpPr>
            <p:spPr bwMode="auto">
              <a:xfrm rot="467865" flipH="1">
                <a:off x="648" y="2217"/>
                <a:ext cx="179" cy="294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227344" name="Line 2064"/>
              <p:cNvSpPr>
                <a:spLocks noChangeShapeType="1"/>
              </p:cNvSpPr>
              <p:nvPr/>
            </p:nvSpPr>
            <p:spPr bwMode="auto">
              <a:xfrm rot="467865" flipH="1">
                <a:off x="1450" y="1289"/>
                <a:ext cx="518" cy="846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227345" name="Freeform 2065"/>
              <p:cNvSpPr>
                <a:spLocks/>
              </p:cNvSpPr>
              <p:nvPr/>
            </p:nvSpPr>
            <p:spPr bwMode="auto">
              <a:xfrm rot="11267865" flipV="1">
                <a:off x="1348" y="2020"/>
                <a:ext cx="174" cy="541"/>
              </a:xfrm>
              <a:custGeom>
                <a:avLst/>
                <a:gdLst/>
                <a:ahLst/>
                <a:cxnLst>
                  <a:cxn ang="0">
                    <a:pos x="84" y="643"/>
                  </a:cxn>
                  <a:cxn ang="0">
                    <a:pos x="24" y="519"/>
                  </a:cxn>
                  <a:cxn ang="0">
                    <a:pos x="1" y="351"/>
                  </a:cxn>
                  <a:cxn ang="0">
                    <a:pos x="30" y="205"/>
                  </a:cxn>
                  <a:cxn ang="0">
                    <a:pos x="100" y="73"/>
                  </a:cxn>
                  <a:cxn ang="0">
                    <a:pos x="166" y="4"/>
                  </a:cxn>
                  <a:cxn ang="0">
                    <a:pos x="225" y="171"/>
                  </a:cxn>
                  <a:cxn ang="0">
                    <a:pos x="249" y="337"/>
                  </a:cxn>
                  <a:cxn ang="0">
                    <a:pos x="241" y="514"/>
                  </a:cxn>
                  <a:cxn ang="0">
                    <a:pos x="199" y="636"/>
                  </a:cxn>
                  <a:cxn ang="0">
                    <a:pos x="142" y="712"/>
                  </a:cxn>
                  <a:cxn ang="0">
                    <a:pos x="84" y="643"/>
                  </a:cxn>
                </a:cxnLst>
                <a:rect l="0" t="0" r="r" b="b"/>
                <a:pathLst>
                  <a:path w="252" h="715">
                    <a:moveTo>
                      <a:pt x="84" y="643"/>
                    </a:moveTo>
                    <a:cubicBezTo>
                      <a:pt x="64" y="611"/>
                      <a:pt x="38" y="568"/>
                      <a:pt x="24" y="519"/>
                    </a:cubicBezTo>
                    <a:cubicBezTo>
                      <a:pt x="10" y="470"/>
                      <a:pt x="0" y="403"/>
                      <a:pt x="1" y="351"/>
                    </a:cubicBezTo>
                    <a:cubicBezTo>
                      <a:pt x="2" y="299"/>
                      <a:pt x="14" y="251"/>
                      <a:pt x="30" y="205"/>
                    </a:cubicBezTo>
                    <a:cubicBezTo>
                      <a:pt x="46" y="159"/>
                      <a:pt x="77" y="106"/>
                      <a:pt x="100" y="73"/>
                    </a:cubicBezTo>
                    <a:cubicBezTo>
                      <a:pt x="123" y="40"/>
                      <a:pt x="163" y="0"/>
                      <a:pt x="166" y="4"/>
                    </a:cubicBezTo>
                    <a:cubicBezTo>
                      <a:pt x="198" y="57"/>
                      <a:pt x="212" y="120"/>
                      <a:pt x="225" y="171"/>
                    </a:cubicBezTo>
                    <a:cubicBezTo>
                      <a:pt x="239" y="226"/>
                      <a:pt x="246" y="280"/>
                      <a:pt x="249" y="337"/>
                    </a:cubicBezTo>
                    <a:cubicBezTo>
                      <a:pt x="252" y="394"/>
                      <a:pt x="249" y="464"/>
                      <a:pt x="241" y="514"/>
                    </a:cubicBezTo>
                    <a:cubicBezTo>
                      <a:pt x="233" y="564"/>
                      <a:pt x="216" y="603"/>
                      <a:pt x="199" y="636"/>
                    </a:cubicBezTo>
                    <a:cubicBezTo>
                      <a:pt x="182" y="669"/>
                      <a:pt x="142" y="715"/>
                      <a:pt x="142" y="712"/>
                    </a:cubicBezTo>
                    <a:cubicBezTo>
                      <a:pt x="142" y="711"/>
                      <a:pt x="104" y="675"/>
                      <a:pt x="84" y="643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227346" name="Line 2066"/>
              <p:cNvSpPr>
                <a:spLocks noChangeShapeType="1"/>
              </p:cNvSpPr>
              <p:nvPr/>
            </p:nvSpPr>
            <p:spPr bwMode="auto">
              <a:xfrm rot="467865" flipH="1">
                <a:off x="1255" y="1979"/>
                <a:ext cx="382" cy="623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227347" name="Text Box 2067"/>
              <p:cNvSpPr txBox="1">
                <a:spLocks noChangeArrowheads="1"/>
              </p:cNvSpPr>
              <p:nvPr/>
            </p:nvSpPr>
            <p:spPr bwMode="auto">
              <a:xfrm rot="467865">
                <a:off x="2538" y="2019"/>
                <a:ext cx="19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b="0">
                    <a:solidFill>
                      <a:srgbClr val="000000"/>
                    </a:solidFill>
                    <a:latin typeface="Times New Roman"/>
                  </a:rPr>
                  <a:t>x</a:t>
                </a:r>
              </a:p>
            </p:txBody>
          </p:sp>
          <p:sp>
            <p:nvSpPr>
              <p:cNvPr id="227348" name="Text Box 2068"/>
              <p:cNvSpPr txBox="1">
                <a:spLocks noChangeArrowheads="1"/>
              </p:cNvSpPr>
              <p:nvPr/>
            </p:nvSpPr>
            <p:spPr bwMode="auto">
              <a:xfrm rot="467865">
                <a:off x="1413" y="1193"/>
                <a:ext cx="19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b="0">
                    <a:solidFill>
                      <a:srgbClr val="000000"/>
                    </a:solidFill>
                    <a:latin typeface="Times New Roman"/>
                  </a:rPr>
                  <a:t>z</a:t>
                </a:r>
              </a:p>
            </p:txBody>
          </p:sp>
          <p:grpSp>
            <p:nvGrpSpPr>
              <p:cNvPr id="4" name="Group 2069"/>
              <p:cNvGrpSpPr>
                <a:grpSpLocks/>
              </p:cNvGrpSpPr>
              <p:nvPr/>
            </p:nvGrpSpPr>
            <p:grpSpPr bwMode="auto">
              <a:xfrm rot="467865">
                <a:off x="2037" y="1253"/>
                <a:ext cx="708" cy="756"/>
                <a:chOff x="3157" y="3025"/>
                <a:chExt cx="1026" cy="999"/>
              </a:xfrm>
            </p:grpSpPr>
            <p:grpSp>
              <p:nvGrpSpPr>
                <p:cNvPr id="5" name="Group 2070"/>
                <p:cNvGrpSpPr>
                  <a:grpSpLocks/>
                </p:cNvGrpSpPr>
                <p:nvPr/>
              </p:nvGrpSpPr>
              <p:grpSpPr bwMode="auto">
                <a:xfrm>
                  <a:off x="3157" y="3025"/>
                  <a:ext cx="1026" cy="999"/>
                  <a:chOff x="4130" y="2180"/>
                  <a:chExt cx="1026" cy="999"/>
                </a:xfrm>
              </p:grpSpPr>
              <p:sp>
                <p:nvSpPr>
                  <p:cNvPr id="227351" name="Oval 2071"/>
                  <p:cNvSpPr>
                    <a:spLocks noChangeArrowheads="1"/>
                  </p:cNvSpPr>
                  <p:nvPr/>
                </p:nvSpPr>
                <p:spPr bwMode="auto">
                  <a:xfrm>
                    <a:off x="4153" y="2181"/>
                    <a:ext cx="981" cy="98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accent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l"/>
                    <a:endParaRPr lang="en-US" b="0" smtClean="0">
                      <a:solidFill>
                        <a:srgbClr val="000000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227352" name="Oval 2072"/>
                  <p:cNvSpPr>
                    <a:spLocks noChangeArrowheads="1"/>
                  </p:cNvSpPr>
                  <p:nvPr/>
                </p:nvSpPr>
                <p:spPr bwMode="auto">
                  <a:xfrm>
                    <a:off x="4153" y="2180"/>
                    <a:ext cx="981" cy="981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l"/>
                    <a:endParaRPr lang="en-US" b="0" smtClean="0">
                      <a:solidFill>
                        <a:srgbClr val="000000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227353" name="Freeform 2073"/>
                  <p:cNvSpPr>
                    <a:spLocks/>
                  </p:cNvSpPr>
                  <p:nvPr/>
                </p:nvSpPr>
                <p:spPr bwMode="auto">
                  <a:xfrm>
                    <a:off x="4130" y="2579"/>
                    <a:ext cx="1026" cy="600"/>
                  </a:xfrm>
                  <a:custGeom>
                    <a:avLst/>
                    <a:gdLst/>
                    <a:ahLst/>
                    <a:cxnLst>
                      <a:cxn ang="0">
                        <a:pos x="43" y="123"/>
                      </a:cxn>
                      <a:cxn ang="0">
                        <a:pos x="120" y="181"/>
                      </a:cxn>
                      <a:cxn ang="0">
                        <a:pos x="262" y="250"/>
                      </a:cxn>
                      <a:cxn ang="0">
                        <a:pos x="432" y="280"/>
                      </a:cxn>
                      <a:cxn ang="0">
                        <a:pos x="634" y="259"/>
                      </a:cxn>
                      <a:cxn ang="0">
                        <a:pos x="799" y="201"/>
                      </a:cxn>
                      <a:cxn ang="0">
                        <a:pos x="937" y="90"/>
                      </a:cxn>
                      <a:cxn ang="0">
                        <a:pos x="1026" y="9"/>
                      </a:cxn>
                      <a:cxn ang="0">
                        <a:pos x="1019" y="144"/>
                      </a:cxn>
                      <a:cxn ang="0">
                        <a:pos x="992" y="267"/>
                      </a:cxn>
                      <a:cxn ang="0">
                        <a:pos x="929" y="384"/>
                      </a:cxn>
                      <a:cxn ang="0">
                        <a:pos x="857" y="467"/>
                      </a:cxn>
                      <a:cxn ang="0">
                        <a:pos x="749" y="542"/>
                      </a:cxn>
                      <a:cxn ang="0">
                        <a:pos x="610" y="588"/>
                      </a:cxn>
                      <a:cxn ang="0">
                        <a:pos x="455" y="594"/>
                      </a:cxn>
                      <a:cxn ang="0">
                        <a:pos x="310" y="553"/>
                      </a:cxn>
                      <a:cxn ang="0">
                        <a:pos x="193" y="479"/>
                      </a:cxn>
                      <a:cxn ang="0">
                        <a:pos x="95" y="368"/>
                      </a:cxn>
                      <a:cxn ang="0">
                        <a:pos x="36" y="237"/>
                      </a:cxn>
                      <a:cxn ang="0">
                        <a:pos x="1" y="73"/>
                      </a:cxn>
                      <a:cxn ang="0">
                        <a:pos x="43" y="123"/>
                      </a:cxn>
                    </a:cxnLst>
                    <a:rect l="0" t="0" r="r" b="b"/>
                    <a:pathLst>
                      <a:path w="1026" h="600">
                        <a:moveTo>
                          <a:pt x="43" y="123"/>
                        </a:moveTo>
                        <a:cubicBezTo>
                          <a:pt x="61" y="136"/>
                          <a:pt x="84" y="160"/>
                          <a:pt x="120" y="181"/>
                        </a:cubicBezTo>
                        <a:cubicBezTo>
                          <a:pt x="156" y="202"/>
                          <a:pt x="210" y="233"/>
                          <a:pt x="262" y="250"/>
                        </a:cubicBezTo>
                        <a:cubicBezTo>
                          <a:pt x="314" y="267"/>
                          <a:pt x="370" y="279"/>
                          <a:pt x="432" y="280"/>
                        </a:cubicBezTo>
                        <a:cubicBezTo>
                          <a:pt x="494" y="281"/>
                          <a:pt x="573" y="272"/>
                          <a:pt x="634" y="259"/>
                        </a:cubicBezTo>
                        <a:cubicBezTo>
                          <a:pt x="695" y="246"/>
                          <a:pt x="749" y="229"/>
                          <a:pt x="799" y="201"/>
                        </a:cubicBezTo>
                        <a:cubicBezTo>
                          <a:pt x="849" y="173"/>
                          <a:pt x="899" y="122"/>
                          <a:pt x="937" y="90"/>
                        </a:cubicBezTo>
                        <a:cubicBezTo>
                          <a:pt x="975" y="58"/>
                          <a:pt x="1012" y="0"/>
                          <a:pt x="1026" y="9"/>
                        </a:cubicBezTo>
                        <a:cubicBezTo>
                          <a:pt x="1021" y="13"/>
                          <a:pt x="1025" y="101"/>
                          <a:pt x="1019" y="144"/>
                        </a:cubicBezTo>
                        <a:cubicBezTo>
                          <a:pt x="1013" y="187"/>
                          <a:pt x="1007" y="227"/>
                          <a:pt x="992" y="267"/>
                        </a:cubicBezTo>
                        <a:cubicBezTo>
                          <a:pt x="978" y="307"/>
                          <a:pt x="952" y="351"/>
                          <a:pt x="929" y="384"/>
                        </a:cubicBezTo>
                        <a:cubicBezTo>
                          <a:pt x="907" y="417"/>
                          <a:pt x="886" y="440"/>
                          <a:pt x="857" y="467"/>
                        </a:cubicBezTo>
                        <a:cubicBezTo>
                          <a:pt x="827" y="493"/>
                          <a:pt x="790" y="521"/>
                          <a:pt x="749" y="542"/>
                        </a:cubicBezTo>
                        <a:cubicBezTo>
                          <a:pt x="708" y="562"/>
                          <a:pt x="659" y="580"/>
                          <a:pt x="610" y="588"/>
                        </a:cubicBezTo>
                        <a:cubicBezTo>
                          <a:pt x="561" y="596"/>
                          <a:pt x="505" y="600"/>
                          <a:pt x="455" y="594"/>
                        </a:cubicBezTo>
                        <a:cubicBezTo>
                          <a:pt x="404" y="588"/>
                          <a:pt x="353" y="572"/>
                          <a:pt x="310" y="553"/>
                        </a:cubicBezTo>
                        <a:cubicBezTo>
                          <a:pt x="267" y="533"/>
                          <a:pt x="229" y="510"/>
                          <a:pt x="193" y="479"/>
                        </a:cubicBezTo>
                        <a:cubicBezTo>
                          <a:pt x="157" y="448"/>
                          <a:pt x="121" y="408"/>
                          <a:pt x="95" y="368"/>
                        </a:cubicBezTo>
                        <a:cubicBezTo>
                          <a:pt x="69" y="328"/>
                          <a:pt x="52" y="286"/>
                          <a:pt x="36" y="237"/>
                        </a:cubicBezTo>
                        <a:cubicBezTo>
                          <a:pt x="20" y="188"/>
                          <a:pt x="0" y="92"/>
                          <a:pt x="1" y="73"/>
                        </a:cubicBezTo>
                        <a:lnTo>
                          <a:pt x="43" y="123"/>
                        </a:lnTo>
                        <a:close/>
                      </a:path>
                    </a:pathLst>
                  </a:custGeom>
                  <a:solidFill>
                    <a:schemeClr val="bg1">
                      <a:alpha val="50000"/>
                    </a:schemeClr>
                  </a:solidFill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l"/>
                    <a:endParaRPr lang="en-US" b="0" smtClean="0">
                      <a:solidFill>
                        <a:srgbClr val="000000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227354" name="Freeform 2074"/>
                  <p:cNvSpPr>
                    <a:spLocks/>
                  </p:cNvSpPr>
                  <p:nvPr/>
                </p:nvSpPr>
                <p:spPr bwMode="auto">
                  <a:xfrm>
                    <a:off x="4153" y="2604"/>
                    <a:ext cx="979" cy="257"/>
                  </a:xfrm>
                  <a:custGeom>
                    <a:avLst/>
                    <a:gdLst/>
                    <a:ahLst/>
                    <a:cxnLst>
                      <a:cxn ang="0">
                        <a:pos x="0" y="78"/>
                      </a:cxn>
                      <a:cxn ang="0">
                        <a:pos x="101" y="160"/>
                      </a:cxn>
                      <a:cxn ang="0">
                        <a:pos x="263" y="232"/>
                      </a:cxn>
                      <a:cxn ang="0">
                        <a:pos x="404" y="256"/>
                      </a:cxn>
                      <a:cxn ang="0">
                        <a:pos x="608" y="238"/>
                      </a:cxn>
                      <a:cxn ang="0">
                        <a:pos x="800" y="160"/>
                      </a:cxn>
                      <a:cxn ang="0">
                        <a:pos x="979" y="0"/>
                      </a:cxn>
                    </a:cxnLst>
                    <a:rect l="0" t="0" r="r" b="b"/>
                    <a:pathLst>
                      <a:path w="979" h="257">
                        <a:moveTo>
                          <a:pt x="0" y="78"/>
                        </a:moveTo>
                        <a:cubicBezTo>
                          <a:pt x="17" y="92"/>
                          <a:pt x="57" y="134"/>
                          <a:pt x="101" y="160"/>
                        </a:cubicBezTo>
                        <a:cubicBezTo>
                          <a:pt x="145" y="186"/>
                          <a:pt x="213" y="216"/>
                          <a:pt x="263" y="232"/>
                        </a:cubicBezTo>
                        <a:cubicBezTo>
                          <a:pt x="313" y="248"/>
                          <a:pt x="347" y="255"/>
                          <a:pt x="404" y="256"/>
                        </a:cubicBezTo>
                        <a:cubicBezTo>
                          <a:pt x="461" y="257"/>
                          <a:pt x="542" y="254"/>
                          <a:pt x="608" y="238"/>
                        </a:cubicBezTo>
                        <a:cubicBezTo>
                          <a:pt x="674" y="222"/>
                          <a:pt x="738" y="200"/>
                          <a:pt x="800" y="160"/>
                        </a:cubicBezTo>
                        <a:cubicBezTo>
                          <a:pt x="862" y="120"/>
                          <a:pt x="942" y="33"/>
                          <a:pt x="979" y="0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l"/>
                    <a:endParaRPr lang="en-US" b="0" smtClean="0">
                      <a:solidFill>
                        <a:srgbClr val="000000"/>
                      </a:solidFill>
                      <a:latin typeface="Times New Roman"/>
                    </a:endParaRPr>
                  </a:p>
                </p:txBody>
              </p:sp>
            </p:grpSp>
            <p:sp>
              <p:nvSpPr>
                <p:cNvPr id="227355" name="Freeform 2075"/>
                <p:cNvSpPr>
                  <a:spLocks/>
                </p:cNvSpPr>
                <p:nvPr/>
              </p:nvSpPr>
              <p:spPr bwMode="auto">
                <a:xfrm>
                  <a:off x="3175" y="3162"/>
                  <a:ext cx="252" cy="715"/>
                </a:xfrm>
                <a:custGeom>
                  <a:avLst/>
                  <a:gdLst/>
                  <a:ahLst/>
                  <a:cxnLst>
                    <a:cxn ang="0">
                      <a:pos x="84" y="643"/>
                    </a:cxn>
                    <a:cxn ang="0">
                      <a:pos x="24" y="519"/>
                    </a:cxn>
                    <a:cxn ang="0">
                      <a:pos x="1" y="351"/>
                    </a:cxn>
                    <a:cxn ang="0">
                      <a:pos x="30" y="205"/>
                    </a:cxn>
                    <a:cxn ang="0">
                      <a:pos x="100" y="73"/>
                    </a:cxn>
                    <a:cxn ang="0">
                      <a:pos x="166" y="4"/>
                    </a:cxn>
                    <a:cxn ang="0">
                      <a:pos x="225" y="171"/>
                    </a:cxn>
                    <a:cxn ang="0">
                      <a:pos x="249" y="337"/>
                    </a:cxn>
                    <a:cxn ang="0">
                      <a:pos x="241" y="514"/>
                    </a:cxn>
                    <a:cxn ang="0">
                      <a:pos x="199" y="636"/>
                    </a:cxn>
                    <a:cxn ang="0">
                      <a:pos x="142" y="712"/>
                    </a:cxn>
                    <a:cxn ang="0">
                      <a:pos x="84" y="643"/>
                    </a:cxn>
                  </a:cxnLst>
                  <a:rect l="0" t="0" r="r" b="b"/>
                  <a:pathLst>
                    <a:path w="252" h="715">
                      <a:moveTo>
                        <a:pt x="84" y="643"/>
                      </a:moveTo>
                      <a:cubicBezTo>
                        <a:pt x="64" y="611"/>
                        <a:pt x="38" y="568"/>
                        <a:pt x="24" y="519"/>
                      </a:cubicBezTo>
                      <a:cubicBezTo>
                        <a:pt x="10" y="470"/>
                        <a:pt x="0" y="403"/>
                        <a:pt x="1" y="351"/>
                      </a:cubicBezTo>
                      <a:cubicBezTo>
                        <a:pt x="2" y="299"/>
                        <a:pt x="14" y="251"/>
                        <a:pt x="30" y="205"/>
                      </a:cubicBezTo>
                      <a:cubicBezTo>
                        <a:pt x="46" y="159"/>
                        <a:pt x="77" y="106"/>
                        <a:pt x="100" y="73"/>
                      </a:cubicBezTo>
                      <a:cubicBezTo>
                        <a:pt x="123" y="40"/>
                        <a:pt x="163" y="0"/>
                        <a:pt x="166" y="4"/>
                      </a:cubicBezTo>
                      <a:cubicBezTo>
                        <a:pt x="198" y="57"/>
                        <a:pt x="212" y="120"/>
                        <a:pt x="225" y="171"/>
                      </a:cubicBezTo>
                      <a:cubicBezTo>
                        <a:pt x="239" y="226"/>
                        <a:pt x="246" y="280"/>
                        <a:pt x="249" y="337"/>
                      </a:cubicBezTo>
                      <a:cubicBezTo>
                        <a:pt x="252" y="394"/>
                        <a:pt x="249" y="464"/>
                        <a:pt x="241" y="514"/>
                      </a:cubicBezTo>
                      <a:cubicBezTo>
                        <a:pt x="233" y="564"/>
                        <a:pt x="216" y="603"/>
                        <a:pt x="199" y="636"/>
                      </a:cubicBezTo>
                      <a:cubicBezTo>
                        <a:pt x="182" y="669"/>
                        <a:pt x="142" y="715"/>
                        <a:pt x="142" y="712"/>
                      </a:cubicBezTo>
                      <a:cubicBezTo>
                        <a:pt x="142" y="711"/>
                        <a:pt x="104" y="675"/>
                        <a:pt x="84" y="64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7150" cap="flat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</p:grpSp>
          <p:sp>
            <p:nvSpPr>
              <p:cNvPr id="227356" name="Line 2076"/>
              <p:cNvSpPr>
                <a:spLocks noChangeShapeType="1"/>
              </p:cNvSpPr>
              <p:nvPr/>
            </p:nvSpPr>
            <p:spPr bwMode="auto">
              <a:xfrm rot="467865">
                <a:off x="1637" y="1312"/>
                <a:ext cx="579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227357" name="Line 2077"/>
              <p:cNvSpPr>
                <a:spLocks noChangeShapeType="1"/>
              </p:cNvSpPr>
              <p:nvPr/>
            </p:nvSpPr>
            <p:spPr bwMode="auto">
              <a:xfrm rot="467865">
                <a:off x="1827" y="1477"/>
                <a:ext cx="415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227358" name="Line 2078"/>
              <p:cNvSpPr>
                <a:spLocks noChangeShapeType="1"/>
              </p:cNvSpPr>
              <p:nvPr/>
            </p:nvSpPr>
            <p:spPr bwMode="auto">
              <a:xfrm rot="467865">
                <a:off x="1408" y="1593"/>
                <a:ext cx="823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227359" name="Line 2079"/>
              <p:cNvSpPr>
                <a:spLocks noChangeShapeType="1"/>
              </p:cNvSpPr>
              <p:nvPr/>
            </p:nvSpPr>
            <p:spPr bwMode="auto">
              <a:xfrm rot="467865" flipH="1">
                <a:off x="1986" y="1577"/>
                <a:ext cx="224" cy="365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227360" name="Line 2080"/>
              <p:cNvSpPr>
                <a:spLocks noChangeShapeType="1"/>
              </p:cNvSpPr>
              <p:nvPr/>
            </p:nvSpPr>
            <p:spPr bwMode="auto">
              <a:xfrm rot="467865">
                <a:off x="1298" y="1765"/>
                <a:ext cx="1406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227361" name="Line 2081"/>
              <p:cNvSpPr>
                <a:spLocks noChangeShapeType="1"/>
              </p:cNvSpPr>
              <p:nvPr/>
            </p:nvSpPr>
            <p:spPr bwMode="auto">
              <a:xfrm rot="467865" flipH="1">
                <a:off x="1305" y="1289"/>
                <a:ext cx="822" cy="1343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227362" name="Line 2082"/>
              <p:cNvSpPr>
                <a:spLocks noChangeShapeType="1"/>
              </p:cNvSpPr>
              <p:nvPr/>
            </p:nvSpPr>
            <p:spPr bwMode="auto">
              <a:xfrm rot="467865">
                <a:off x="1190" y="1898"/>
                <a:ext cx="1405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grpSp>
            <p:nvGrpSpPr>
              <p:cNvPr id="6" name="Group 2083"/>
              <p:cNvGrpSpPr>
                <a:grpSpLocks/>
              </p:cNvGrpSpPr>
              <p:nvPr/>
            </p:nvGrpSpPr>
            <p:grpSpPr bwMode="auto">
              <a:xfrm rot="467865">
                <a:off x="1620" y="1596"/>
                <a:ext cx="338" cy="747"/>
                <a:chOff x="3811" y="2604"/>
                <a:chExt cx="489" cy="985"/>
              </a:xfrm>
            </p:grpSpPr>
            <p:sp>
              <p:nvSpPr>
                <p:cNvPr id="227364" name="Oval 2084"/>
                <p:cNvSpPr>
                  <a:spLocks noChangeArrowheads="1"/>
                </p:cNvSpPr>
                <p:nvPr/>
              </p:nvSpPr>
              <p:spPr bwMode="auto">
                <a:xfrm>
                  <a:off x="3811" y="2605"/>
                  <a:ext cx="488" cy="98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FF33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227365" name="Freeform 2085"/>
                <p:cNvSpPr>
                  <a:spLocks/>
                </p:cNvSpPr>
                <p:nvPr/>
              </p:nvSpPr>
              <p:spPr bwMode="auto">
                <a:xfrm>
                  <a:off x="3811" y="3074"/>
                  <a:ext cx="489" cy="515"/>
                </a:xfrm>
                <a:custGeom>
                  <a:avLst/>
                  <a:gdLst/>
                  <a:ahLst/>
                  <a:cxnLst>
                    <a:cxn ang="0">
                      <a:pos x="13" y="46"/>
                    </a:cxn>
                    <a:cxn ang="0">
                      <a:pos x="65" y="81"/>
                    </a:cxn>
                    <a:cxn ang="0">
                      <a:pos x="121" y="97"/>
                    </a:cxn>
                    <a:cxn ang="0">
                      <a:pos x="176" y="112"/>
                    </a:cxn>
                    <a:cxn ang="0">
                      <a:pos x="241" y="114"/>
                    </a:cxn>
                    <a:cxn ang="0">
                      <a:pos x="313" y="103"/>
                    </a:cxn>
                    <a:cxn ang="0">
                      <a:pos x="385" y="78"/>
                    </a:cxn>
                    <a:cxn ang="0">
                      <a:pos x="452" y="29"/>
                    </a:cxn>
                    <a:cxn ang="0">
                      <a:pos x="485" y="7"/>
                    </a:cxn>
                    <a:cxn ang="0">
                      <a:pos x="487" y="70"/>
                    </a:cxn>
                    <a:cxn ang="0">
                      <a:pos x="474" y="190"/>
                    </a:cxn>
                    <a:cxn ang="0">
                      <a:pos x="444" y="304"/>
                    </a:cxn>
                    <a:cxn ang="0">
                      <a:pos x="408" y="385"/>
                    </a:cxn>
                    <a:cxn ang="0">
                      <a:pos x="356" y="458"/>
                    </a:cxn>
                    <a:cxn ang="0">
                      <a:pos x="289" y="503"/>
                    </a:cxn>
                    <a:cxn ang="0">
                      <a:pos x="214" y="509"/>
                    </a:cxn>
                    <a:cxn ang="0">
                      <a:pos x="143" y="469"/>
                    </a:cxn>
                    <a:cxn ang="0">
                      <a:pos x="87" y="397"/>
                    </a:cxn>
                    <a:cxn ang="0">
                      <a:pos x="39" y="289"/>
                    </a:cxn>
                    <a:cxn ang="0">
                      <a:pos x="10" y="161"/>
                    </a:cxn>
                    <a:cxn ang="0">
                      <a:pos x="0" y="28"/>
                    </a:cxn>
                    <a:cxn ang="0">
                      <a:pos x="13" y="46"/>
                    </a:cxn>
                  </a:cxnLst>
                  <a:rect l="0" t="0" r="r" b="b"/>
                  <a:pathLst>
                    <a:path w="489" h="515">
                      <a:moveTo>
                        <a:pt x="13" y="46"/>
                      </a:moveTo>
                      <a:cubicBezTo>
                        <a:pt x="24" y="55"/>
                        <a:pt x="47" y="72"/>
                        <a:pt x="65" y="81"/>
                      </a:cubicBezTo>
                      <a:cubicBezTo>
                        <a:pt x="83" y="90"/>
                        <a:pt x="103" y="92"/>
                        <a:pt x="121" y="97"/>
                      </a:cubicBezTo>
                      <a:cubicBezTo>
                        <a:pt x="139" y="102"/>
                        <a:pt x="156" y="109"/>
                        <a:pt x="176" y="112"/>
                      </a:cubicBezTo>
                      <a:cubicBezTo>
                        <a:pt x="196" y="115"/>
                        <a:pt x="218" y="115"/>
                        <a:pt x="241" y="114"/>
                      </a:cubicBezTo>
                      <a:cubicBezTo>
                        <a:pt x="264" y="113"/>
                        <a:pt x="289" y="109"/>
                        <a:pt x="313" y="103"/>
                      </a:cubicBezTo>
                      <a:cubicBezTo>
                        <a:pt x="337" y="97"/>
                        <a:pt x="362" y="90"/>
                        <a:pt x="385" y="78"/>
                      </a:cubicBezTo>
                      <a:cubicBezTo>
                        <a:pt x="408" y="66"/>
                        <a:pt x="435" y="41"/>
                        <a:pt x="452" y="29"/>
                      </a:cubicBezTo>
                      <a:cubicBezTo>
                        <a:pt x="469" y="17"/>
                        <a:pt x="479" y="0"/>
                        <a:pt x="485" y="7"/>
                      </a:cubicBezTo>
                      <a:cubicBezTo>
                        <a:pt x="483" y="11"/>
                        <a:pt x="489" y="40"/>
                        <a:pt x="487" y="70"/>
                      </a:cubicBezTo>
                      <a:cubicBezTo>
                        <a:pt x="485" y="100"/>
                        <a:pt x="481" y="151"/>
                        <a:pt x="474" y="190"/>
                      </a:cubicBezTo>
                      <a:cubicBezTo>
                        <a:pt x="467" y="229"/>
                        <a:pt x="455" y="272"/>
                        <a:pt x="444" y="304"/>
                      </a:cubicBezTo>
                      <a:cubicBezTo>
                        <a:pt x="433" y="336"/>
                        <a:pt x="423" y="359"/>
                        <a:pt x="408" y="385"/>
                      </a:cubicBezTo>
                      <a:cubicBezTo>
                        <a:pt x="394" y="411"/>
                        <a:pt x="376" y="438"/>
                        <a:pt x="356" y="458"/>
                      </a:cubicBezTo>
                      <a:cubicBezTo>
                        <a:pt x="336" y="478"/>
                        <a:pt x="313" y="495"/>
                        <a:pt x="289" y="503"/>
                      </a:cubicBezTo>
                      <a:cubicBezTo>
                        <a:pt x="265" y="511"/>
                        <a:pt x="238" y="515"/>
                        <a:pt x="214" y="509"/>
                      </a:cubicBezTo>
                      <a:cubicBezTo>
                        <a:pt x="189" y="503"/>
                        <a:pt x="164" y="488"/>
                        <a:pt x="143" y="469"/>
                      </a:cubicBezTo>
                      <a:cubicBezTo>
                        <a:pt x="122" y="450"/>
                        <a:pt x="104" y="427"/>
                        <a:pt x="87" y="397"/>
                      </a:cubicBezTo>
                      <a:cubicBezTo>
                        <a:pt x="69" y="367"/>
                        <a:pt x="52" y="328"/>
                        <a:pt x="39" y="289"/>
                      </a:cubicBezTo>
                      <a:cubicBezTo>
                        <a:pt x="27" y="250"/>
                        <a:pt x="17" y="204"/>
                        <a:pt x="10" y="161"/>
                      </a:cubicBezTo>
                      <a:cubicBezTo>
                        <a:pt x="4" y="118"/>
                        <a:pt x="0" y="47"/>
                        <a:pt x="0" y="28"/>
                      </a:cubicBezTo>
                      <a:lnTo>
                        <a:pt x="13" y="46"/>
                      </a:lnTo>
                      <a:close/>
                    </a:path>
                  </a:pathLst>
                </a:custGeom>
                <a:solidFill>
                  <a:schemeClr val="bg1">
                    <a:alpha val="50000"/>
                  </a:schemeClr>
                </a:solidFill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227366" name="Freeform 2086"/>
                <p:cNvSpPr>
                  <a:spLocks/>
                </p:cNvSpPr>
                <p:nvPr/>
              </p:nvSpPr>
              <p:spPr bwMode="auto">
                <a:xfrm>
                  <a:off x="3811" y="3076"/>
                  <a:ext cx="487" cy="110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101" y="160"/>
                    </a:cxn>
                    <a:cxn ang="0">
                      <a:pos x="263" y="232"/>
                    </a:cxn>
                    <a:cxn ang="0">
                      <a:pos x="404" y="256"/>
                    </a:cxn>
                    <a:cxn ang="0">
                      <a:pos x="608" y="238"/>
                    </a:cxn>
                    <a:cxn ang="0">
                      <a:pos x="800" y="160"/>
                    </a:cxn>
                    <a:cxn ang="0">
                      <a:pos x="979" y="0"/>
                    </a:cxn>
                  </a:cxnLst>
                  <a:rect l="0" t="0" r="r" b="b"/>
                  <a:pathLst>
                    <a:path w="979" h="257">
                      <a:moveTo>
                        <a:pt x="0" y="78"/>
                      </a:moveTo>
                      <a:cubicBezTo>
                        <a:pt x="17" y="92"/>
                        <a:pt x="57" y="134"/>
                        <a:pt x="101" y="160"/>
                      </a:cubicBezTo>
                      <a:cubicBezTo>
                        <a:pt x="145" y="186"/>
                        <a:pt x="213" y="216"/>
                        <a:pt x="263" y="232"/>
                      </a:cubicBezTo>
                      <a:cubicBezTo>
                        <a:pt x="313" y="248"/>
                        <a:pt x="347" y="255"/>
                        <a:pt x="404" y="256"/>
                      </a:cubicBezTo>
                      <a:cubicBezTo>
                        <a:pt x="461" y="257"/>
                        <a:pt x="542" y="254"/>
                        <a:pt x="608" y="238"/>
                      </a:cubicBezTo>
                      <a:cubicBezTo>
                        <a:pt x="674" y="222"/>
                        <a:pt x="738" y="200"/>
                        <a:pt x="800" y="160"/>
                      </a:cubicBezTo>
                      <a:cubicBezTo>
                        <a:pt x="862" y="120"/>
                        <a:pt x="942" y="33"/>
                        <a:pt x="979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227367" name="Oval 2087"/>
                <p:cNvSpPr>
                  <a:spLocks noChangeArrowheads="1"/>
                </p:cNvSpPr>
                <p:nvPr/>
              </p:nvSpPr>
              <p:spPr bwMode="auto">
                <a:xfrm>
                  <a:off x="3811" y="2604"/>
                  <a:ext cx="488" cy="981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</p:grpSp>
          <p:sp>
            <p:nvSpPr>
              <p:cNvPr id="227368" name="Line 2088"/>
              <p:cNvSpPr>
                <a:spLocks noChangeShapeType="1"/>
              </p:cNvSpPr>
              <p:nvPr/>
            </p:nvSpPr>
            <p:spPr bwMode="auto">
              <a:xfrm rot="467865" flipH="1">
                <a:off x="1881" y="1693"/>
                <a:ext cx="617" cy="1009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227369" name="Line 2089"/>
              <p:cNvSpPr>
                <a:spLocks noChangeShapeType="1"/>
              </p:cNvSpPr>
              <p:nvPr/>
            </p:nvSpPr>
            <p:spPr bwMode="auto">
              <a:xfrm rot="467865" flipH="1">
                <a:off x="1681" y="1719"/>
                <a:ext cx="582" cy="95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227370" name="Line 2090"/>
              <p:cNvSpPr>
                <a:spLocks noChangeShapeType="1"/>
              </p:cNvSpPr>
              <p:nvPr/>
            </p:nvSpPr>
            <p:spPr bwMode="auto">
              <a:xfrm rot="467865">
                <a:off x="1836" y="2080"/>
                <a:ext cx="646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227371" name="Line 2091"/>
              <p:cNvSpPr>
                <a:spLocks noChangeShapeType="1"/>
              </p:cNvSpPr>
              <p:nvPr/>
            </p:nvSpPr>
            <p:spPr bwMode="auto">
              <a:xfrm rot="467865" flipH="1">
                <a:off x="1569" y="1192"/>
                <a:ext cx="107" cy="17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227372" name="Line 2092"/>
              <p:cNvSpPr>
                <a:spLocks noChangeShapeType="1"/>
              </p:cNvSpPr>
              <p:nvPr/>
            </p:nvSpPr>
            <p:spPr bwMode="auto">
              <a:xfrm rot="467865" flipH="1">
                <a:off x="1452" y="1995"/>
                <a:ext cx="390" cy="637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227373" name="Line 2093"/>
              <p:cNvSpPr>
                <a:spLocks noChangeShapeType="1"/>
              </p:cNvSpPr>
              <p:nvPr/>
            </p:nvSpPr>
            <p:spPr bwMode="auto">
              <a:xfrm rot="467865" flipH="1">
                <a:off x="1573" y="2000"/>
                <a:ext cx="96" cy="157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227374" name="Line 2094"/>
              <p:cNvSpPr>
                <a:spLocks noChangeShapeType="1"/>
              </p:cNvSpPr>
              <p:nvPr/>
            </p:nvSpPr>
            <p:spPr bwMode="auto">
              <a:xfrm rot="467865">
                <a:off x="1367" y="1995"/>
                <a:ext cx="328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grpSp>
            <p:nvGrpSpPr>
              <p:cNvPr id="7" name="Group 2095"/>
              <p:cNvGrpSpPr>
                <a:grpSpLocks/>
              </p:cNvGrpSpPr>
              <p:nvPr/>
            </p:nvGrpSpPr>
            <p:grpSpPr bwMode="auto">
              <a:xfrm rot="467865">
                <a:off x="837" y="1890"/>
                <a:ext cx="700" cy="757"/>
                <a:chOff x="3424" y="1488"/>
                <a:chExt cx="776" cy="764"/>
              </a:xfrm>
            </p:grpSpPr>
            <p:sp>
              <p:nvSpPr>
                <p:cNvPr id="227376" name="Oval 2096"/>
                <p:cNvSpPr>
                  <a:spLocks noChangeArrowheads="1"/>
                </p:cNvSpPr>
                <p:nvPr/>
              </p:nvSpPr>
              <p:spPr bwMode="auto">
                <a:xfrm>
                  <a:off x="3435" y="1489"/>
                  <a:ext cx="749" cy="74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227377" name="Oval 2097"/>
                <p:cNvSpPr>
                  <a:spLocks noChangeArrowheads="1"/>
                </p:cNvSpPr>
                <p:nvPr/>
              </p:nvSpPr>
              <p:spPr bwMode="auto">
                <a:xfrm>
                  <a:off x="3433" y="1488"/>
                  <a:ext cx="749" cy="749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227378" name="Freeform 2098"/>
                <p:cNvSpPr>
                  <a:spLocks/>
                </p:cNvSpPr>
                <p:nvPr/>
              </p:nvSpPr>
              <p:spPr bwMode="auto">
                <a:xfrm>
                  <a:off x="3424" y="1799"/>
                  <a:ext cx="776" cy="453"/>
                </a:xfrm>
                <a:custGeom>
                  <a:avLst/>
                  <a:gdLst/>
                  <a:ahLst/>
                  <a:cxnLst>
                    <a:cxn ang="0">
                      <a:pos x="22" y="106"/>
                    </a:cxn>
                    <a:cxn ang="0">
                      <a:pos x="100" y="166"/>
                    </a:cxn>
                    <a:cxn ang="0">
                      <a:pos x="262" y="238"/>
                    </a:cxn>
                    <a:cxn ang="0">
                      <a:pos x="403" y="262"/>
                    </a:cxn>
                    <a:cxn ang="0">
                      <a:pos x="607" y="244"/>
                    </a:cxn>
                    <a:cxn ang="0">
                      <a:pos x="769" y="183"/>
                    </a:cxn>
                    <a:cxn ang="0">
                      <a:pos x="907" y="82"/>
                    </a:cxn>
                    <a:cxn ang="0">
                      <a:pos x="978" y="7"/>
                    </a:cxn>
                    <a:cxn ang="0">
                      <a:pos x="978" y="123"/>
                    </a:cxn>
                    <a:cxn ang="0">
                      <a:pos x="952" y="243"/>
                    </a:cxn>
                    <a:cxn ang="0">
                      <a:pos x="891" y="357"/>
                    </a:cxn>
                    <a:cxn ang="0">
                      <a:pos x="820" y="438"/>
                    </a:cxn>
                    <a:cxn ang="0">
                      <a:pos x="715" y="511"/>
                    </a:cxn>
                    <a:cxn ang="0">
                      <a:pos x="580" y="556"/>
                    </a:cxn>
                    <a:cxn ang="0">
                      <a:pos x="429" y="562"/>
                    </a:cxn>
                    <a:cxn ang="0">
                      <a:pos x="288" y="522"/>
                    </a:cxn>
                    <a:cxn ang="0">
                      <a:pos x="174" y="450"/>
                    </a:cxn>
                    <a:cxn ang="0">
                      <a:pos x="79" y="342"/>
                    </a:cxn>
                    <a:cxn ang="0">
                      <a:pos x="21" y="214"/>
                    </a:cxn>
                    <a:cxn ang="0">
                      <a:pos x="0" y="81"/>
                    </a:cxn>
                    <a:cxn ang="0">
                      <a:pos x="22" y="106"/>
                    </a:cxn>
                  </a:cxnLst>
                  <a:rect l="0" t="0" r="r" b="b"/>
                  <a:pathLst>
                    <a:path w="982" h="568">
                      <a:moveTo>
                        <a:pt x="22" y="106"/>
                      </a:moveTo>
                      <a:cubicBezTo>
                        <a:pt x="39" y="120"/>
                        <a:pt x="60" y="144"/>
                        <a:pt x="100" y="166"/>
                      </a:cubicBezTo>
                      <a:cubicBezTo>
                        <a:pt x="140" y="188"/>
                        <a:pt x="212" y="222"/>
                        <a:pt x="262" y="238"/>
                      </a:cubicBezTo>
                      <a:cubicBezTo>
                        <a:pt x="312" y="254"/>
                        <a:pt x="346" y="261"/>
                        <a:pt x="403" y="262"/>
                      </a:cubicBezTo>
                      <a:cubicBezTo>
                        <a:pt x="460" y="263"/>
                        <a:pt x="546" y="257"/>
                        <a:pt x="607" y="244"/>
                      </a:cubicBezTo>
                      <a:cubicBezTo>
                        <a:pt x="668" y="231"/>
                        <a:pt x="719" y="210"/>
                        <a:pt x="769" y="183"/>
                      </a:cubicBezTo>
                      <a:cubicBezTo>
                        <a:pt x="819" y="156"/>
                        <a:pt x="872" y="111"/>
                        <a:pt x="907" y="82"/>
                      </a:cubicBezTo>
                      <a:cubicBezTo>
                        <a:pt x="942" y="53"/>
                        <a:pt x="966" y="0"/>
                        <a:pt x="978" y="7"/>
                      </a:cubicBezTo>
                      <a:cubicBezTo>
                        <a:pt x="973" y="11"/>
                        <a:pt x="982" y="84"/>
                        <a:pt x="978" y="123"/>
                      </a:cubicBezTo>
                      <a:cubicBezTo>
                        <a:pt x="974" y="162"/>
                        <a:pt x="966" y="204"/>
                        <a:pt x="952" y="243"/>
                      </a:cubicBezTo>
                      <a:cubicBezTo>
                        <a:pt x="938" y="282"/>
                        <a:pt x="913" y="325"/>
                        <a:pt x="891" y="357"/>
                      </a:cubicBezTo>
                      <a:cubicBezTo>
                        <a:pt x="869" y="389"/>
                        <a:pt x="849" y="412"/>
                        <a:pt x="820" y="438"/>
                      </a:cubicBezTo>
                      <a:cubicBezTo>
                        <a:pt x="791" y="464"/>
                        <a:pt x="755" y="491"/>
                        <a:pt x="715" y="511"/>
                      </a:cubicBezTo>
                      <a:cubicBezTo>
                        <a:pt x="675" y="531"/>
                        <a:pt x="628" y="548"/>
                        <a:pt x="580" y="556"/>
                      </a:cubicBezTo>
                      <a:cubicBezTo>
                        <a:pt x="532" y="564"/>
                        <a:pt x="478" y="568"/>
                        <a:pt x="429" y="562"/>
                      </a:cubicBezTo>
                      <a:cubicBezTo>
                        <a:pt x="380" y="556"/>
                        <a:pt x="330" y="541"/>
                        <a:pt x="288" y="522"/>
                      </a:cubicBezTo>
                      <a:cubicBezTo>
                        <a:pt x="246" y="503"/>
                        <a:pt x="209" y="480"/>
                        <a:pt x="174" y="450"/>
                      </a:cubicBezTo>
                      <a:cubicBezTo>
                        <a:pt x="139" y="420"/>
                        <a:pt x="104" y="381"/>
                        <a:pt x="79" y="342"/>
                      </a:cubicBezTo>
                      <a:cubicBezTo>
                        <a:pt x="54" y="303"/>
                        <a:pt x="34" y="257"/>
                        <a:pt x="21" y="214"/>
                      </a:cubicBezTo>
                      <a:cubicBezTo>
                        <a:pt x="8" y="171"/>
                        <a:pt x="0" y="99"/>
                        <a:pt x="0" y="81"/>
                      </a:cubicBezTo>
                      <a:lnTo>
                        <a:pt x="22" y="106"/>
                      </a:lnTo>
                      <a:close/>
                    </a:path>
                  </a:pathLst>
                </a:custGeom>
                <a:solidFill>
                  <a:schemeClr val="bg1">
                    <a:alpha val="50000"/>
                  </a:schemeClr>
                </a:solidFill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227379" name="Freeform 2099"/>
                <p:cNvSpPr>
                  <a:spLocks/>
                </p:cNvSpPr>
                <p:nvPr/>
              </p:nvSpPr>
              <p:spPr bwMode="auto">
                <a:xfrm rot="10800000" flipV="1">
                  <a:off x="3992" y="1580"/>
                  <a:ext cx="193" cy="546"/>
                </a:xfrm>
                <a:custGeom>
                  <a:avLst/>
                  <a:gdLst/>
                  <a:ahLst/>
                  <a:cxnLst>
                    <a:cxn ang="0">
                      <a:pos x="84" y="643"/>
                    </a:cxn>
                    <a:cxn ang="0">
                      <a:pos x="24" y="519"/>
                    </a:cxn>
                    <a:cxn ang="0">
                      <a:pos x="1" y="351"/>
                    </a:cxn>
                    <a:cxn ang="0">
                      <a:pos x="30" y="205"/>
                    </a:cxn>
                    <a:cxn ang="0">
                      <a:pos x="100" y="73"/>
                    </a:cxn>
                    <a:cxn ang="0">
                      <a:pos x="166" y="4"/>
                    </a:cxn>
                    <a:cxn ang="0">
                      <a:pos x="225" y="171"/>
                    </a:cxn>
                    <a:cxn ang="0">
                      <a:pos x="249" y="337"/>
                    </a:cxn>
                    <a:cxn ang="0">
                      <a:pos x="241" y="514"/>
                    </a:cxn>
                    <a:cxn ang="0">
                      <a:pos x="199" y="636"/>
                    </a:cxn>
                    <a:cxn ang="0">
                      <a:pos x="142" y="712"/>
                    </a:cxn>
                    <a:cxn ang="0">
                      <a:pos x="84" y="643"/>
                    </a:cxn>
                  </a:cxnLst>
                  <a:rect l="0" t="0" r="r" b="b"/>
                  <a:pathLst>
                    <a:path w="252" h="715">
                      <a:moveTo>
                        <a:pt x="84" y="643"/>
                      </a:moveTo>
                      <a:cubicBezTo>
                        <a:pt x="64" y="611"/>
                        <a:pt x="38" y="568"/>
                        <a:pt x="24" y="519"/>
                      </a:cubicBezTo>
                      <a:cubicBezTo>
                        <a:pt x="10" y="470"/>
                        <a:pt x="0" y="403"/>
                        <a:pt x="1" y="351"/>
                      </a:cubicBezTo>
                      <a:cubicBezTo>
                        <a:pt x="2" y="299"/>
                        <a:pt x="14" y="251"/>
                        <a:pt x="30" y="205"/>
                      </a:cubicBezTo>
                      <a:cubicBezTo>
                        <a:pt x="46" y="159"/>
                        <a:pt x="77" y="106"/>
                        <a:pt x="100" y="73"/>
                      </a:cubicBezTo>
                      <a:cubicBezTo>
                        <a:pt x="123" y="40"/>
                        <a:pt x="163" y="0"/>
                        <a:pt x="166" y="4"/>
                      </a:cubicBezTo>
                      <a:cubicBezTo>
                        <a:pt x="198" y="57"/>
                        <a:pt x="212" y="120"/>
                        <a:pt x="225" y="171"/>
                      </a:cubicBezTo>
                      <a:cubicBezTo>
                        <a:pt x="239" y="226"/>
                        <a:pt x="246" y="280"/>
                        <a:pt x="249" y="337"/>
                      </a:cubicBezTo>
                      <a:cubicBezTo>
                        <a:pt x="252" y="394"/>
                        <a:pt x="249" y="464"/>
                        <a:pt x="241" y="514"/>
                      </a:cubicBezTo>
                      <a:cubicBezTo>
                        <a:pt x="233" y="564"/>
                        <a:pt x="216" y="603"/>
                        <a:pt x="199" y="636"/>
                      </a:cubicBezTo>
                      <a:cubicBezTo>
                        <a:pt x="182" y="669"/>
                        <a:pt x="142" y="715"/>
                        <a:pt x="142" y="712"/>
                      </a:cubicBezTo>
                      <a:cubicBezTo>
                        <a:pt x="142" y="711"/>
                        <a:pt x="104" y="675"/>
                        <a:pt x="84" y="64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 cap="flat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227380" name="Freeform 2100"/>
                <p:cNvSpPr>
                  <a:spLocks/>
                </p:cNvSpPr>
                <p:nvPr/>
              </p:nvSpPr>
              <p:spPr bwMode="auto">
                <a:xfrm>
                  <a:off x="3974" y="1576"/>
                  <a:ext cx="87" cy="556"/>
                </a:xfrm>
                <a:custGeom>
                  <a:avLst/>
                  <a:gdLst/>
                  <a:ahLst/>
                  <a:cxnLst>
                    <a:cxn ang="0">
                      <a:pos x="90" y="621"/>
                    </a:cxn>
                    <a:cxn ang="0">
                      <a:pos x="84" y="540"/>
                    </a:cxn>
                    <a:cxn ang="0">
                      <a:pos x="78" y="426"/>
                    </a:cxn>
                    <a:cxn ang="0">
                      <a:pos x="81" y="291"/>
                    </a:cxn>
                    <a:cxn ang="0">
                      <a:pos x="84" y="138"/>
                    </a:cxn>
                    <a:cxn ang="0">
                      <a:pos x="86" y="6"/>
                    </a:cxn>
                    <a:cxn ang="0">
                      <a:pos x="27" y="173"/>
                    </a:cxn>
                    <a:cxn ang="0">
                      <a:pos x="3" y="339"/>
                    </a:cxn>
                    <a:cxn ang="0">
                      <a:pos x="11" y="516"/>
                    </a:cxn>
                    <a:cxn ang="0">
                      <a:pos x="52" y="643"/>
                    </a:cxn>
                    <a:cxn ang="0">
                      <a:pos x="114" y="724"/>
                    </a:cxn>
                    <a:cxn ang="0">
                      <a:pos x="90" y="621"/>
                    </a:cxn>
                  </a:cxnLst>
                  <a:rect l="0" t="0" r="r" b="b"/>
                  <a:pathLst>
                    <a:path w="114" h="728">
                      <a:moveTo>
                        <a:pt x="90" y="621"/>
                      </a:moveTo>
                      <a:cubicBezTo>
                        <a:pt x="86" y="592"/>
                        <a:pt x="86" y="572"/>
                        <a:pt x="84" y="540"/>
                      </a:cubicBezTo>
                      <a:cubicBezTo>
                        <a:pt x="82" y="508"/>
                        <a:pt x="78" y="467"/>
                        <a:pt x="78" y="426"/>
                      </a:cubicBezTo>
                      <a:cubicBezTo>
                        <a:pt x="78" y="385"/>
                        <a:pt x="80" y="339"/>
                        <a:pt x="81" y="291"/>
                      </a:cubicBezTo>
                      <a:cubicBezTo>
                        <a:pt x="82" y="243"/>
                        <a:pt x="83" y="185"/>
                        <a:pt x="84" y="138"/>
                      </a:cubicBezTo>
                      <a:cubicBezTo>
                        <a:pt x="85" y="91"/>
                        <a:pt x="95" y="0"/>
                        <a:pt x="86" y="6"/>
                      </a:cubicBezTo>
                      <a:cubicBezTo>
                        <a:pt x="54" y="59"/>
                        <a:pt x="40" y="122"/>
                        <a:pt x="27" y="173"/>
                      </a:cubicBezTo>
                      <a:cubicBezTo>
                        <a:pt x="13" y="228"/>
                        <a:pt x="6" y="282"/>
                        <a:pt x="3" y="339"/>
                      </a:cubicBezTo>
                      <a:cubicBezTo>
                        <a:pt x="0" y="396"/>
                        <a:pt x="3" y="465"/>
                        <a:pt x="11" y="516"/>
                      </a:cubicBezTo>
                      <a:cubicBezTo>
                        <a:pt x="19" y="567"/>
                        <a:pt x="35" y="608"/>
                        <a:pt x="52" y="643"/>
                      </a:cubicBezTo>
                      <a:cubicBezTo>
                        <a:pt x="69" y="678"/>
                        <a:pt x="108" y="728"/>
                        <a:pt x="114" y="724"/>
                      </a:cubicBezTo>
                      <a:cubicBezTo>
                        <a:pt x="114" y="723"/>
                        <a:pt x="95" y="642"/>
                        <a:pt x="90" y="621"/>
                      </a:cubicBezTo>
                      <a:close/>
                    </a:path>
                  </a:pathLst>
                </a:custGeom>
                <a:solidFill>
                  <a:schemeClr val="hlink"/>
                </a:solidFill>
                <a:ln w="381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227381" name="Freeform 2101"/>
                <p:cNvSpPr>
                  <a:spLocks/>
                </p:cNvSpPr>
                <p:nvPr/>
              </p:nvSpPr>
              <p:spPr bwMode="auto">
                <a:xfrm>
                  <a:off x="3435" y="1872"/>
                  <a:ext cx="603" cy="13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01" y="82"/>
                    </a:cxn>
                    <a:cxn ang="0">
                      <a:pos x="263" y="154"/>
                    </a:cxn>
                    <a:cxn ang="0">
                      <a:pos x="404" y="178"/>
                    </a:cxn>
                    <a:cxn ang="0">
                      <a:pos x="608" y="160"/>
                    </a:cxn>
                    <a:cxn ang="0">
                      <a:pos x="714" y="123"/>
                    </a:cxn>
                    <a:cxn ang="0">
                      <a:pos x="768" y="60"/>
                    </a:cxn>
                    <a:cxn ang="0">
                      <a:pos x="790" y="42"/>
                    </a:cxn>
                  </a:cxnLst>
                  <a:rect l="0" t="0" r="r" b="b"/>
                  <a:pathLst>
                    <a:path w="790" h="179">
                      <a:moveTo>
                        <a:pt x="0" y="0"/>
                      </a:moveTo>
                      <a:cubicBezTo>
                        <a:pt x="17" y="14"/>
                        <a:pt x="57" y="56"/>
                        <a:pt x="101" y="82"/>
                      </a:cubicBezTo>
                      <a:cubicBezTo>
                        <a:pt x="145" y="108"/>
                        <a:pt x="213" y="138"/>
                        <a:pt x="263" y="154"/>
                      </a:cubicBezTo>
                      <a:cubicBezTo>
                        <a:pt x="313" y="170"/>
                        <a:pt x="347" y="177"/>
                        <a:pt x="404" y="178"/>
                      </a:cubicBezTo>
                      <a:cubicBezTo>
                        <a:pt x="461" y="179"/>
                        <a:pt x="556" y="169"/>
                        <a:pt x="608" y="160"/>
                      </a:cubicBezTo>
                      <a:cubicBezTo>
                        <a:pt x="660" y="151"/>
                        <a:pt x="687" y="140"/>
                        <a:pt x="714" y="123"/>
                      </a:cubicBezTo>
                      <a:cubicBezTo>
                        <a:pt x="741" y="106"/>
                        <a:pt x="755" y="73"/>
                        <a:pt x="768" y="60"/>
                      </a:cubicBezTo>
                      <a:cubicBezTo>
                        <a:pt x="781" y="47"/>
                        <a:pt x="785" y="46"/>
                        <a:pt x="790" y="42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</p:grpSp>
          <p:sp>
            <p:nvSpPr>
              <p:cNvPr id="227382" name="Line 2102"/>
              <p:cNvSpPr>
                <a:spLocks noChangeShapeType="1"/>
              </p:cNvSpPr>
              <p:nvPr/>
            </p:nvSpPr>
            <p:spPr bwMode="auto">
              <a:xfrm rot="467865" flipH="1">
                <a:off x="1418" y="1847"/>
                <a:ext cx="156" cy="253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227383" name="Line 2103"/>
              <p:cNvSpPr>
                <a:spLocks noChangeShapeType="1"/>
              </p:cNvSpPr>
              <p:nvPr/>
            </p:nvSpPr>
            <p:spPr bwMode="auto">
              <a:xfrm rot="467865">
                <a:off x="1385" y="2183"/>
                <a:ext cx="871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227384" name="Freeform 2104"/>
              <p:cNvSpPr>
                <a:spLocks/>
              </p:cNvSpPr>
              <p:nvPr/>
            </p:nvSpPr>
            <p:spPr bwMode="auto">
              <a:xfrm rot="467865">
                <a:off x="1284" y="2459"/>
                <a:ext cx="874" cy="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266" y="0"/>
                  </a:cxn>
                </a:cxnLst>
                <a:rect l="0" t="0" r="r" b="b"/>
                <a:pathLst>
                  <a:path w="1266" h="3">
                    <a:moveTo>
                      <a:pt x="0" y="3"/>
                    </a:moveTo>
                    <a:lnTo>
                      <a:pt x="1266" y="0"/>
                    </a:lnTo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227385" name="Line 2105"/>
              <p:cNvSpPr>
                <a:spLocks noChangeShapeType="1"/>
              </p:cNvSpPr>
              <p:nvPr/>
            </p:nvSpPr>
            <p:spPr bwMode="auto">
              <a:xfrm rot="467865">
                <a:off x="1356" y="2327"/>
                <a:ext cx="921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227386" name="Line 2106"/>
              <p:cNvSpPr>
                <a:spLocks noChangeShapeType="1"/>
              </p:cNvSpPr>
              <p:nvPr/>
            </p:nvSpPr>
            <p:spPr bwMode="auto">
              <a:xfrm rot="467865" flipH="1">
                <a:off x="1245" y="2117"/>
                <a:ext cx="294" cy="481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227387" name="Line 2107"/>
              <p:cNvSpPr>
                <a:spLocks noChangeShapeType="1"/>
              </p:cNvSpPr>
              <p:nvPr/>
            </p:nvSpPr>
            <p:spPr bwMode="auto">
              <a:xfrm rot="467865" flipH="1">
                <a:off x="1035" y="2399"/>
                <a:ext cx="96" cy="15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227388" name="Line 2108"/>
              <p:cNvSpPr>
                <a:spLocks noChangeShapeType="1"/>
              </p:cNvSpPr>
              <p:nvPr/>
            </p:nvSpPr>
            <p:spPr bwMode="auto">
              <a:xfrm rot="467865" flipH="1">
                <a:off x="844" y="2340"/>
                <a:ext cx="114" cy="18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227389" name="Line 2109"/>
              <p:cNvSpPr>
                <a:spLocks noChangeShapeType="1"/>
              </p:cNvSpPr>
              <p:nvPr/>
            </p:nvSpPr>
            <p:spPr bwMode="auto">
              <a:xfrm rot="467865">
                <a:off x="649" y="2593"/>
                <a:ext cx="1374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227390" name="Freeform 2110"/>
              <p:cNvSpPr>
                <a:spLocks/>
              </p:cNvSpPr>
              <p:nvPr/>
            </p:nvSpPr>
            <p:spPr bwMode="auto">
              <a:xfrm rot="467865">
                <a:off x="863" y="2390"/>
                <a:ext cx="246" cy="234"/>
              </a:xfrm>
              <a:custGeom>
                <a:avLst/>
                <a:gdLst/>
                <a:ahLst/>
                <a:cxnLst>
                  <a:cxn ang="0">
                    <a:pos x="430" y="0"/>
                  </a:cxn>
                  <a:cxn ang="0">
                    <a:pos x="177" y="379"/>
                  </a:cxn>
                  <a:cxn ang="0">
                    <a:pos x="0" y="379"/>
                  </a:cxn>
                  <a:cxn ang="0">
                    <a:pos x="168" y="622"/>
                  </a:cxn>
                  <a:cxn ang="0">
                    <a:pos x="631" y="379"/>
                  </a:cxn>
                  <a:cxn ang="0">
                    <a:pos x="465" y="382"/>
                  </a:cxn>
                  <a:cxn ang="0">
                    <a:pos x="720" y="0"/>
                  </a:cxn>
                  <a:cxn ang="0">
                    <a:pos x="430" y="0"/>
                  </a:cxn>
                </a:cxnLst>
                <a:rect l="0" t="0" r="r" b="b"/>
                <a:pathLst>
                  <a:path w="720" h="622">
                    <a:moveTo>
                      <a:pt x="430" y="0"/>
                    </a:moveTo>
                    <a:lnTo>
                      <a:pt x="177" y="379"/>
                    </a:lnTo>
                    <a:lnTo>
                      <a:pt x="0" y="379"/>
                    </a:lnTo>
                    <a:lnTo>
                      <a:pt x="168" y="622"/>
                    </a:lnTo>
                    <a:lnTo>
                      <a:pt x="631" y="379"/>
                    </a:lnTo>
                    <a:lnTo>
                      <a:pt x="465" y="382"/>
                    </a:lnTo>
                    <a:lnTo>
                      <a:pt x="720" y="0"/>
                    </a:lnTo>
                    <a:lnTo>
                      <a:pt x="43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prstDash val="solid"/>
                <a:round/>
                <a:headEnd/>
                <a:tailEnd/>
              </a:ln>
              <a:effectLst/>
              <a:scene3d>
                <a:camera prst="legacyPerspectiveTopRight">
                  <a:rot lat="20099999" lon="21299999" rev="0"/>
                </a:camera>
                <a:lightRig rig="legacyFlat1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prstTxWarp prst="textNoShape">
                  <a:avLst/>
                </a:prstTxWarp>
                <a:flatTx/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grpSp>
            <p:nvGrpSpPr>
              <p:cNvPr id="8" name="Group 2111"/>
              <p:cNvGrpSpPr>
                <a:grpSpLocks/>
              </p:cNvGrpSpPr>
              <p:nvPr/>
            </p:nvGrpSpPr>
            <p:grpSpPr bwMode="auto">
              <a:xfrm rot="467865">
                <a:off x="1408" y="1729"/>
                <a:ext cx="808" cy="258"/>
                <a:chOff x="4074" y="2980"/>
                <a:chExt cx="1170" cy="341"/>
              </a:xfrm>
            </p:grpSpPr>
            <p:sp>
              <p:nvSpPr>
                <p:cNvPr id="227392" name="Line 2112"/>
                <p:cNvSpPr>
                  <a:spLocks noChangeShapeType="1"/>
                </p:cNvSpPr>
                <p:nvPr/>
              </p:nvSpPr>
              <p:spPr bwMode="auto">
                <a:xfrm flipV="1">
                  <a:off x="4703" y="3046"/>
                  <a:ext cx="71" cy="102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227393" name="Line 2113"/>
                <p:cNvSpPr>
                  <a:spLocks noChangeShapeType="1"/>
                </p:cNvSpPr>
                <p:nvPr/>
              </p:nvSpPr>
              <p:spPr bwMode="auto">
                <a:xfrm flipV="1">
                  <a:off x="4831" y="2980"/>
                  <a:ext cx="183" cy="155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227394" name="Line 2114"/>
                <p:cNvSpPr>
                  <a:spLocks noChangeShapeType="1"/>
                </p:cNvSpPr>
                <p:nvPr/>
              </p:nvSpPr>
              <p:spPr bwMode="auto">
                <a:xfrm flipV="1">
                  <a:off x="4912" y="3148"/>
                  <a:ext cx="287" cy="76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227395" name="Line 2115"/>
                <p:cNvSpPr>
                  <a:spLocks noChangeShapeType="1"/>
                </p:cNvSpPr>
                <p:nvPr/>
              </p:nvSpPr>
              <p:spPr bwMode="auto">
                <a:xfrm flipV="1">
                  <a:off x="4912" y="3268"/>
                  <a:ext cx="332" cy="22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227396" name="Line 2116"/>
                <p:cNvSpPr>
                  <a:spLocks noChangeShapeType="1"/>
                </p:cNvSpPr>
                <p:nvPr/>
              </p:nvSpPr>
              <p:spPr bwMode="auto">
                <a:xfrm flipH="1" flipV="1">
                  <a:off x="4189" y="3007"/>
                  <a:ext cx="298" cy="124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227397" name="Line 2117"/>
                <p:cNvSpPr>
                  <a:spLocks noChangeShapeType="1"/>
                </p:cNvSpPr>
                <p:nvPr/>
              </p:nvSpPr>
              <p:spPr bwMode="auto">
                <a:xfrm flipH="1" flipV="1">
                  <a:off x="4096" y="3161"/>
                  <a:ext cx="323" cy="76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227398" name="Line 2118"/>
                <p:cNvSpPr>
                  <a:spLocks noChangeShapeType="1"/>
                </p:cNvSpPr>
                <p:nvPr/>
              </p:nvSpPr>
              <p:spPr bwMode="auto">
                <a:xfrm flipH="1" flipV="1">
                  <a:off x="4074" y="3316"/>
                  <a:ext cx="287" cy="5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227399" name="Line 2119"/>
                <p:cNvSpPr>
                  <a:spLocks noChangeShapeType="1"/>
                </p:cNvSpPr>
                <p:nvPr/>
              </p:nvSpPr>
              <p:spPr bwMode="auto">
                <a:xfrm flipH="1" flipV="1">
                  <a:off x="4338" y="3264"/>
                  <a:ext cx="206" cy="22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227400" name="Line 2120"/>
                <p:cNvSpPr>
                  <a:spLocks noChangeShapeType="1"/>
                </p:cNvSpPr>
                <p:nvPr/>
              </p:nvSpPr>
              <p:spPr bwMode="auto">
                <a:xfrm flipH="1" flipV="1">
                  <a:off x="4361" y="3139"/>
                  <a:ext cx="183" cy="54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227401" name="Line 2121"/>
                <p:cNvSpPr>
                  <a:spLocks noChangeShapeType="1"/>
                </p:cNvSpPr>
                <p:nvPr/>
              </p:nvSpPr>
              <p:spPr bwMode="auto">
                <a:xfrm flipH="1" flipV="1">
                  <a:off x="4544" y="3069"/>
                  <a:ext cx="68" cy="79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227402" name="Line 2122"/>
                <p:cNvSpPr>
                  <a:spLocks noChangeShapeType="1"/>
                </p:cNvSpPr>
                <p:nvPr/>
              </p:nvSpPr>
              <p:spPr bwMode="auto">
                <a:xfrm flipV="1">
                  <a:off x="4774" y="3131"/>
                  <a:ext cx="125" cy="44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227403" name="Line 2123"/>
                <p:cNvSpPr>
                  <a:spLocks noChangeShapeType="1"/>
                </p:cNvSpPr>
                <p:nvPr/>
              </p:nvSpPr>
              <p:spPr bwMode="auto">
                <a:xfrm flipV="1">
                  <a:off x="4763" y="3237"/>
                  <a:ext cx="206" cy="13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227404" name="Line 2124"/>
                <p:cNvSpPr>
                  <a:spLocks noChangeShapeType="1"/>
                </p:cNvSpPr>
                <p:nvPr/>
              </p:nvSpPr>
              <p:spPr bwMode="auto">
                <a:xfrm flipH="1" flipV="1">
                  <a:off x="4512" y="3215"/>
                  <a:ext cx="115" cy="35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</p:grpSp>
          <p:grpSp>
            <p:nvGrpSpPr>
              <p:cNvPr id="9" name="Group 2125"/>
              <p:cNvGrpSpPr>
                <a:grpSpLocks/>
              </p:cNvGrpSpPr>
              <p:nvPr/>
            </p:nvGrpSpPr>
            <p:grpSpPr bwMode="auto">
              <a:xfrm rot="467865">
                <a:off x="1376" y="2057"/>
                <a:ext cx="777" cy="259"/>
                <a:chOff x="3886" y="3532"/>
                <a:chExt cx="1125" cy="341"/>
              </a:xfrm>
            </p:grpSpPr>
            <p:sp>
              <p:nvSpPr>
                <p:cNvPr id="227406" name="Line 2126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4302" y="3667"/>
                  <a:ext cx="76" cy="134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227407" name="Line 2127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4071" y="3718"/>
                  <a:ext cx="183" cy="155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227408" name="Line 2128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3886" y="3630"/>
                  <a:ext cx="287" cy="76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227409" name="Line 2129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3955" y="3564"/>
                  <a:ext cx="219" cy="15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227410" name="Line 2130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599" y="3723"/>
                  <a:ext cx="298" cy="124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227411" name="Line 2131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666" y="3617"/>
                  <a:ext cx="323" cy="76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227412" name="Line 2132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724" y="3532"/>
                  <a:ext cx="287" cy="5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227413" name="Line 2133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542" y="3568"/>
                  <a:ext cx="206" cy="22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227414" name="Line 2134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541" y="3661"/>
                  <a:ext cx="183" cy="54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227415" name="Line 2135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474" y="3705"/>
                  <a:ext cx="68" cy="79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227416" name="Line 2136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4186" y="3679"/>
                  <a:ext cx="125" cy="44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227417" name="Line 2137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4117" y="3603"/>
                  <a:ext cx="206" cy="13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227418" name="Line 2138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458" y="3603"/>
                  <a:ext cx="115" cy="35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/>
                  <a:endParaRPr lang="en-US" b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</p:grpSp>
          <p:sp>
            <p:nvSpPr>
              <p:cNvPr id="227419" name="Line 2139"/>
              <p:cNvSpPr>
                <a:spLocks noChangeShapeType="1"/>
              </p:cNvSpPr>
              <p:nvPr/>
            </p:nvSpPr>
            <p:spPr bwMode="auto">
              <a:xfrm rot="467865">
                <a:off x="765" y="2345"/>
                <a:ext cx="228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227420" name="Line 2140"/>
              <p:cNvSpPr>
                <a:spLocks noChangeShapeType="1"/>
              </p:cNvSpPr>
              <p:nvPr/>
            </p:nvSpPr>
            <p:spPr bwMode="auto">
              <a:xfrm rot="467865">
                <a:off x="2631" y="1716"/>
                <a:ext cx="171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227421" name="Line 2141"/>
              <p:cNvSpPr>
                <a:spLocks noChangeShapeType="1"/>
              </p:cNvSpPr>
              <p:nvPr/>
            </p:nvSpPr>
            <p:spPr bwMode="auto">
              <a:xfrm rot="467865" flipH="1">
                <a:off x="2736" y="1427"/>
                <a:ext cx="70" cy="116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227422" name="Line 2142"/>
              <p:cNvSpPr>
                <a:spLocks noChangeShapeType="1"/>
              </p:cNvSpPr>
              <p:nvPr/>
            </p:nvSpPr>
            <p:spPr bwMode="auto">
              <a:xfrm rot="467865">
                <a:off x="2285" y="2147"/>
                <a:ext cx="28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227423" name="Text Box 2143"/>
              <p:cNvSpPr txBox="1">
                <a:spLocks noChangeArrowheads="1"/>
              </p:cNvSpPr>
              <p:nvPr/>
            </p:nvSpPr>
            <p:spPr bwMode="auto">
              <a:xfrm rot="467865">
                <a:off x="434" y="2277"/>
                <a:ext cx="205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b="0">
                    <a:solidFill>
                      <a:srgbClr val="000000"/>
                    </a:solidFill>
                    <a:latin typeface="Times New Roman"/>
                  </a:rPr>
                  <a:t>y</a:t>
                </a:r>
              </a:p>
            </p:txBody>
          </p:sp>
          <p:sp>
            <p:nvSpPr>
              <p:cNvPr id="227424" name="Line 2144"/>
              <p:cNvSpPr>
                <a:spLocks noChangeShapeType="1"/>
              </p:cNvSpPr>
              <p:nvPr/>
            </p:nvSpPr>
            <p:spPr bwMode="auto">
              <a:xfrm rot="-4932135">
                <a:off x="492" y="2330"/>
                <a:ext cx="315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en-US" b="0" smtClean="0">
                  <a:solidFill>
                    <a:srgbClr val="000000"/>
                  </a:solidFill>
                  <a:latin typeface="Times New Roman"/>
                </a:endParaRPr>
              </a:p>
            </p:txBody>
          </p:sp>
        </p:grpSp>
        <p:sp>
          <p:nvSpPr>
            <p:cNvPr id="227425" name="Text Box 2145"/>
            <p:cNvSpPr txBox="1">
              <a:spLocks noChangeArrowheads="1"/>
            </p:cNvSpPr>
            <p:nvPr/>
          </p:nvSpPr>
          <p:spPr bwMode="auto">
            <a:xfrm>
              <a:off x="995" y="761"/>
              <a:ext cx="138" cy="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endParaRPr lang="en-US" sz="2000" b="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227426" name="Text Box 2146"/>
            <p:cNvSpPr txBox="1">
              <a:spLocks noChangeArrowheads="1"/>
            </p:cNvSpPr>
            <p:nvPr/>
          </p:nvSpPr>
          <p:spPr bwMode="auto">
            <a:xfrm>
              <a:off x="1560" y="2927"/>
              <a:ext cx="138" cy="3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en-US" sz="2000" b="0">
                <a:solidFill>
                  <a:srgbClr val="000000"/>
                </a:solidFill>
                <a:latin typeface="Times New Roman"/>
              </a:endParaRPr>
            </a:p>
          </p:txBody>
        </p:sp>
      </p:grpSp>
      <p:grpSp>
        <p:nvGrpSpPr>
          <p:cNvPr id="10" name="Group 2147"/>
          <p:cNvGrpSpPr>
            <a:grpSpLocks/>
          </p:cNvGrpSpPr>
          <p:nvPr/>
        </p:nvGrpSpPr>
        <p:grpSpPr bwMode="auto">
          <a:xfrm>
            <a:off x="5852885" y="884328"/>
            <a:ext cx="2606675" cy="1460504"/>
            <a:chOff x="3675" y="1865"/>
            <a:chExt cx="1642" cy="920"/>
          </a:xfrm>
        </p:grpSpPr>
        <p:sp>
          <p:nvSpPr>
            <p:cNvPr id="227428" name="Text Box 2148"/>
            <p:cNvSpPr txBox="1">
              <a:spLocks noChangeArrowheads="1"/>
            </p:cNvSpPr>
            <p:nvPr/>
          </p:nvSpPr>
          <p:spPr bwMode="auto">
            <a:xfrm>
              <a:off x="3880" y="1865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b="0" dirty="0" err="1">
                  <a:solidFill>
                    <a:srgbClr val="000000"/>
                  </a:solidFill>
                  <a:latin typeface="Comic Sans MS" pitchFamily="29" charset="0"/>
                </a:rPr>
                <a:t>p</a:t>
              </a:r>
              <a:r>
                <a:rPr lang="en-US" b="0" baseline="-25000" dirty="0" err="1">
                  <a:solidFill>
                    <a:srgbClr val="000000"/>
                  </a:solidFill>
                  <a:latin typeface="Comic Sans MS" pitchFamily="29" charset="0"/>
                </a:rPr>
                <a:t>y</a:t>
              </a:r>
              <a:endParaRPr lang="en-US" b="0" dirty="0">
                <a:solidFill>
                  <a:srgbClr val="000000"/>
                </a:solidFill>
                <a:latin typeface="Comic Sans MS" pitchFamily="29" charset="0"/>
              </a:endParaRPr>
            </a:p>
          </p:txBody>
        </p:sp>
        <p:sp>
          <p:nvSpPr>
            <p:cNvPr id="227429" name="Oval 2149"/>
            <p:cNvSpPr>
              <a:spLocks noChangeArrowheads="1"/>
            </p:cNvSpPr>
            <p:nvPr/>
          </p:nvSpPr>
          <p:spPr bwMode="auto">
            <a:xfrm>
              <a:off x="3675" y="2400"/>
              <a:ext cx="657" cy="385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b="0" smtClean="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227430" name="Line 2150"/>
            <p:cNvSpPr>
              <a:spLocks noChangeShapeType="1"/>
            </p:cNvSpPr>
            <p:nvPr/>
          </p:nvSpPr>
          <p:spPr bwMode="auto">
            <a:xfrm>
              <a:off x="4250" y="2593"/>
              <a:ext cx="36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l"/>
              <a:endParaRPr lang="en-US" b="0" smtClean="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227431" name="Line 2151"/>
            <p:cNvSpPr>
              <a:spLocks noChangeShapeType="1"/>
            </p:cNvSpPr>
            <p:nvPr/>
          </p:nvSpPr>
          <p:spPr bwMode="auto">
            <a:xfrm flipV="1">
              <a:off x="4004" y="220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l"/>
              <a:endParaRPr lang="en-US" b="0" smtClean="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227432" name="Text Box 2152"/>
            <p:cNvSpPr txBox="1">
              <a:spLocks noChangeArrowheads="1"/>
            </p:cNvSpPr>
            <p:nvPr/>
          </p:nvSpPr>
          <p:spPr bwMode="auto">
            <a:xfrm>
              <a:off x="4604" y="2397"/>
              <a:ext cx="39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b="0" dirty="0" err="1">
                  <a:solidFill>
                    <a:srgbClr val="000000"/>
                  </a:solidFill>
                  <a:latin typeface="Comic Sans MS" pitchFamily="29" charset="0"/>
                </a:rPr>
                <a:t>p</a:t>
              </a:r>
              <a:r>
                <a:rPr lang="en-US" b="0" baseline="-25000" dirty="0" err="1">
                  <a:solidFill>
                    <a:srgbClr val="000000"/>
                  </a:solidFill>
                  <a:latin typeface="Comic Sans MS" pitchFamily="29" charset="0"/>
                </a:rPr>
                <a:t>x</a:t>
              </a:r>
              <a:endParaRPr lang="en-US" b="0" baseline="-25000" dirty="0">
                <a:solidFill>
                  <a:srgbClr val="000000"/>
                </a:solidFill>
                <a:latin typeface="Comic Sans MS" pitchFamily="29" charset="0"/>
              </a:endParaRPr>
            </a:p>
          </p:txBody>
        </p:sp>
        <p:graphicFrame>
          <p:nvGraphicFramePr>
            <p:cNvPr id="227433" name="Object 2153"/>
            <p:cNvGraphicFramePr>
              <a:graphicFrameLocks noChangeAspect="1"/>
            </p:cNvGraphicFramePr>
            <p:nvPr/>
          </p:nvGraphicFramePr>
          <p:xfrm>
            <a:off x="4537" y="2015"/>
            <a:ext cx="780" cy="4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0352" name="Equation" r:id="rId3" imgW="749160" imgH="444240" progId="Equation.3">
                    <p:embed/>
                  </p:oleObj>
                </mc:Choice>
                <mc:Fallback>
                  <p:oleObj name="Equation" r:id="rId3" imgW="749160" imgH="44424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37" y="2015"/>
                          <a:ext cx="780" cy="43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" name="Group 2154"/>
          <p:cNvGrpSpPr>
            <a:grpSpLocks/>
          </p:cNvGrpSpPr>
          <p:nvPr/>
        </p:nvGrpSpPr>
        <p:grpSpPr bwMode="auto">
          <a:xfrm>
            <a:off x="3782816" y="1392442"/>
            <a:ext cx="1960562" cy="823910"/>
            <a:chOff x="2310" y="2031"/>
            <a:chExt cx="1235" cy="519"/>
          </a:xfrm>
        </p:grpSpPr>
        <p:sp>
          <p:nvSpPr>
            <p:cNvPr id="227435" name="AutoShape 2155"/>
            <p:cNvSpPr>
              <a:spLocks noChangeArrowheads="1"/>
            </p:cNvSpPr>
            <p:nvPr/>
          </p:nvSpPr>
          <p:spPr bwMode="auto">
            <a:xfrm rot="5400000">
              <a:off x="2858" y="2097"/>
              <a:ext cx="115" cy="792"/>
            </a:xfrm>
            <a:prstGeom prst="upArrow">
              <a:avLst>
                <a:gd name="adj1" fmla="val 50000"/>
                <a:gd name="adj2" fmla="val 172174"/>
              </a:avLst>
            </a:prstGeom>
            <a:solidFill>
              <a:srgbClr val="000099"/>
            </a:solidFill>
            <a:ln w="3175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rot="10800000" vert="eaVert" wrap="none" anchor="ctr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99"/>
                </a:solidFill>
                <a:latin typeface="Times New Roman"/>
              </a:endParaRPr>
            </a:p>
          </p:txBody>
        </p:sp>
        <p:sp>
          <p:nvSpPr>
            <p:cNvPr id="227436" name="Text Box 2156"/>
            <p:cNvSpPr txBox="1">
              <a:spLocks noChangeArrowheads="1"/>
            </p:cNvSpPr>
            <p:nvPr/>
          </p:nvSpPr>
          <p:spPr bwMode="auto">
            <a:xfrm>
              <a:off x="2310" y="2031"/>
              <a:ext cx="1235" cy="36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1600" dirty="0" smtClean="0">
                  <a:solidFill>
                    <a:srgbClr val="000099"/>
                  </a:solidFill>
                  <a:latin typeface="Arial" pitchFamily="29" charset="0"/>
                </a:rPr>
                <a:t>pressure and</a:t>
              </a:r>
            </a:p>
            <a:p>
              <a:r>
                <a:rPr lang="en-GB" sz="1600" dirty="0">
                  <a:solidFill>
                    <a:srgbClr val="000099"/>
                  </a:solidFill>
                  <a:latin typeface="Arial" pitchFamily="29" charset="0"/>
                </a:rPr>
                <a:t>multiple collisions</a:t>
              </a:r>
            </a:p>
          </p:txBody>
        </p:sp>
      </p:grpSp>
      <p:sp>
        <p:nvSpPr>
          <p:cNvPr id="115" name="Footer Placeholder 2"/>
          <p:cNvSpPr txBox="1">
            <a:spLocks/>
          </p:cNvSpPr>
          <p:nvPr/>
        </p:nvSpPr>
        <p:spPr bwMode="auto">
          <a:xfrm>
            <a:off x="76200" y="6565900"/>
            <a:ext cx="23288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0" kern="0" dirty="0" smtClean="0">
                <a:solidFill>
                  <a:srgbClr val="808080"/>
                </a:solidFill>
                <a:latin typeface="Arial"/>
                <a:cs typeface="Arial"/>
              </a:rPr>
              <a:t>Andre </a:t>
            </a:r>
            <a:r>
              <a:rPr lang="en-US" sz="1400" b="0" kern="0" dirty="0" err="1" smtClean="0">
                <a:solidFill>
                  <a:srgbClr val="808080"/>
                </a:solidFill>
                <a:latin typeface="Arial"/>
                <a:cs typeface="Arial"/>
              </a:rPr>
              <a:t>Mischke</a:t>
            </a:r>
            <a:r>
              <a:rPr lang="en-US" sz="1400" b="0" kern="0" dirty="0" smtClean="0">
                <a:solidFill>
                  <a:srgbClr val="808080"/>
                </a:solidFill>
                <a:latin typeface="Arial"/>
                <a:cs typeface="Arial"/>
              </a:rPr>
              <a:t> (Utrecht)</a:t>
            </a:r>
            <a:endParaRPr lang="en-US" sz="1400" b="0" kern="0" dirty="0">
              <a:solidFill>
                <a:srgbClr val="808080"/>
              </a:solidFill>
              <a:latin typeface="Arial"/>
              <a:cs typeface="Arial"/>
            </a:endParaRPr>
          </a:p>
        </p:txBody>
      </p:sp>
      <p:sp>
        <p:nvSpPr>
          <p:cNvPr id="116" name="Slide Number Placeholder 3"/>
          <p:cNvSpPr txBox="1">
            <a:spLocks/>
          </p:cNvSpPr>
          <p:nvPr/>
        </p:nvSpPr>
        <p:spPr bwMode="auto">
          <a:xfrm>
            <a:off x="6934200" y="65659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BE9F8E2A-1CF5-E94E-9F64-FBBAEDEFCE84}" type="slidenum">
              <a:rPr lang="en-US" sz="1400" b="0" kern="0" smtClean="0">
                <a:solidFill>
                  <a:srgbClr val="808080"/>
                </a:solidFill>
                <a:latin typeface="Arial"/>
                <a:cs typeface="Arial"/>
              </a:rPr>
              <a:pPr algn="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18</a:t>
            </a:fld>
            <a:endParaRPr lang="en-US" sz="1400" b="0" kern="0">
              <a:solidFill>
                <a:srgbClr val="808080"/>
              </a:solidFill>
              <a:latin typeface="Arial"/>
              <a:cs typeface="Arial"/>
            </a:endParaRPr>
          </a:p>
        </p:txBody>
      </p:sp>
      <p:graphicFrame>
        <p:nvGraphicFramePr>
          <p:cNvPr id="260100" name="Object 4"/>
          <p:cNvGraphicFramePr>
            <a:graphicFrameLocks noChangeAspect="1"/>
          </p:cNvGraphicFramePr>
          <p:nvPr/>
        </p:nvGraphicFramePr>
        <p:xfrm>
          <a:off x="867575" y="5654998"/>
          <a:ext cx="3822700" cy="69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53" name="Equation" r:id="rId5" imgW="2247900" imgH="406400" progId="Equation.3">
                  <p:embed/>
                </p:oleObj>
              </mc:Choice>
              <mc:Fallback>
                <p:oleObj name="Equation" r:id="rId5" imgW="2247900" imgH="4064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7575" y="5654998"/>
                        <a:ext cx="3822700" cy="690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0101" name="Object 5"/>
          <p:cNvGraphicFramePr>
            <a:graphicFrameLocks noChangeAspect="1"/>
          </p:cNvGraphicFramePr>
          <p:nvPr/>
        </p:nvGraphicFramePr>
        <p:xfrm>
          <a:off x="2870155" y="6305475"/>
          <a:ext cx="2592388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54" name="Equation" r:id="rId7" imgW="1295400" imgH="203200" progId="Equation.3">
                  <p:embed/>
                </p:oleObj>
              </mc:Choice>
              <mc:Fallback>
                <p:oleObj name="Equation" r:id="rId7" imgW="1295400" imgH="203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0155" y="6305475"/>
                        <a:ext cx="2592388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3" name="Picture 1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6154" y="4517570"/>
            <a:ext cx="3256897" cy="18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1545" y="-29089"/>
            <a:ext cx="9144000" cy="76944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400" b="0" dirty="0" smtClean="0">
                <a:solidFill>
                  <a:srgbClr val="000090"/>
                </a:solidFill>
                <a:latin typeface="Arial Narrow" pitchFamily="-112" charset="0"/>
              </a:rPr>
              <a:t>Azimuthal anisotropy</a:t>
            </a:r>
            <a:r>
              <a:rPr lang="en-GB" sz="4400" b="0" dirty="0" smtClean="0">
                <a:solidFill>
                  <a:srgbClr val="000090"/>
                </a:solidFill>
                <a:latin typeface="Arial Narrow" pitchFamily="-112" charset="0"/>
              </a:rPr>
              <a:t> </a:t>
            </a:r>
            <a:r>
              <a:rPr lang="en-US" sz="4400" b="0" dirty="0" smtClean="0">
                <a:solidFill>
                  <a:srgbClr val="000090"/>
                </a:solidFill>
                <a:latin typeface="Arial Narrow" pitchFamily="-112" charset="0"/>
              </a:rPr>
              <a:t>of prompt D mesons</a:t>
            </a:r>
            <a:endParaRPr lang="en-GB" sz="4400" b="0" dirty="0">
              <a:solidFill>
                <a:srgbClr val="000090"/>
              </a:solidFill>
              <a:latin typeface="Arial Narrow" pitchFamily="-11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12726" y="5403296"/>
            <a:ext cx="6526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b="0" dirty="0" smtClean="0">
                <a:solidFill>
                  <a:srgbClr val="000000"/>
                </a:solidFill>
              </a:rPr>
              <a:t>Indication (3-</a:t>
            </a:r>
            <a:r>
              <a:rPr lang="en-US" b="0" dirty="0" smtClean="0">
                <a:solidFill>
                  <a:srgbClr val="000000"/>
                </a:solidFill>
                <a:latin typeface="Arial"/>
                <a:cs typeface="Arial"/>
              </a:rPr>
              <a:t>5</a:t>
            </a:r>
            <a:r>
              <a:rPr lang="en-US" b="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s</a:t>
            </a:r>
            <a:r>
              <a:rPr lang="en-US" b="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b="0" dirty="0" smtClean="0">
                <a:latin typeface="Arial"/>
                <a:cs typeface="Arial"/>
              </a:rPr>
              <a:t>confidence level</a:t>
            </a:r>
            <a:r>
              <a:rPr lang="en-US" b="0" dirty="0" smtClean="0">
                <a:solidFill>
                  <a:srgbClr val="000000"/>
                </a:solidFill>
                <a:latin typeface="Arial"/>
                <a:cs typeface="Arial"/>
              </a:rPr>
              <a:t>) for non-zero charm elliptic flow </a:t>
            </a:r>
            <a:r>
              <a:rPr lang="en-US" b="0" dirty="0" smtClean="0">
                <a:solidFill>
                  <a:srgbClr val="000000"/>
                </a:solidFill>
              </a:rPr>
              <a:t>in the p</a:t>
            </a:r>
            <a:r>
              <a:rPr lang="en-US" b="0" baseline="-25000" dirty="0" smtClean="0">
                <a:solidFill>
                  <a:srgbClr val="000000"/>
                </a:solidFill>
              </a:rPr>
              <a:t>T </a:t>
            </a:r>
            <a:r>
              <a:rPr lang="en-US" b="0" dirty="0" smtClean="0">
                <a:solidFill>
                  <a:srgbClr val="000000"/>
                </a:solidFill>
              </a:rPr>
              <a:t>range 2-6 GeV/c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 Mischke (Utrecht)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CA790B6-3DE3-224A-B164-0E89BB3F0D3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13" name="Picture 12" descr="2013-May-12-v2AverDandLight-HalfTPCEP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31" y="1479008"/>
            <a:ext cx="4598565" cy="352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35092" y="1200805"/>
            <a:ext cx="30969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 smtClean="0">
                <a:latin typeface="Times New Roman"/>
                <a:cs typeface="Times New Roman"/>
              </a:rPr>
              <a:t>Phys. Rev. Lett. </a:t>
            </a:r>
            <a:r>
              <a:rPr lang="en-US" sz="1600" b="0" dirty="0" smtClean="0">
                <a:latin typeface="Times New Roman"/>
                <a:cs typeface="Times New Roman"/>
              </a:rPr>
              <a:t>111 (2013) 102301</a:t>
            </a:r>
            <a:endParaRPr lang="en-US" sz="1600" b="0" dirty="0">
              <a:latin typeface="Times New Roman"/>
              <a:cs typeface="Times New Roman"/>
            </a:endParaRPr>
          </a:p>
        </p:txBody>
      </p:sp>
      <p:pic>
        <p:nvPicPr>
          <p:cNvPr id="12" name="Picture 11" descr="2013-Aug-28-v2AverDandModels-HalfTPCEP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260" y="1488359"/>
            <a:ext cx="4551641" cy="349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2661" y="825034"/>
            <a:ext cx="546383" cy="720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736994" y="-29089"/>
            <a:ext cx="1650963" cy="76944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b="0" dirty="0" smtClean="0">
                <a:solidFill>
                  <a:srgbClr val="000090"/>
                </a:solidFill>
                <a:latin typeface="Arial Narrow" pitchFamily="-112" charset="0"/>
              </a:rPr>
              <a:t>Outline</a:t>
            </a:r>
            <a:endParaRPr lang="en-GB" sz="4400" b="0" dirty="0">
              <a:solidFill>
                <a:srgbClr val="000090"/>
              </a:solidFill>
              <a:latin typeface="Arial Narrow" pitchFamily="-11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942" y="1082480"/>
            <a:ext cx="7566148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  <a:buFont typeface="Arial"/>
              <a:buChar char="•"/>
            </a:pPr>
            <a:r>
              <a:rPr lang="en-US" sz="2200" b="0" dirty="0" smtClean="0">
                <a:solidFill>
                  <a:srgbClr val="000000"/>
                </a:solidFill>
              </a:rPr>
              <a:t> Open heavy flavour (charm and beauty) allow studying</a:t>
            </a:r>
            <a:br>
              <a:rPr lang="en-US" sz="2200" b="0" dirty="0" smtClean="0">
                <a:solidFill>
                  <a:srgbClr val="000000"/>
                </a:solidFill>
              </a:rPr>
            </a:br>
            <a:r>
              <a:rPr lang="en-US" sz="2200" b="0" dirty="0" smtClean="0">
                <a:solidFill>
                  <a:srgbClr val="000000"/>
                </a:solidFill>
              </a:rPr>
              <a:t>the </a:t>
            </a:r>
            <a:r>
              <a:rPr lang="en-US" sz="2200" b="0" dirty="0" smtClean="0">
                <a:solidFill>
                  <a:srgbClr val="000090"/>
                </a:solidFill>
              </a:rPr>
              <a:t>dynamical properties </a:t>
            </a:r>
            <a:r>
              <a:rPr lang="en-US" sz="2200" b="0" dirty="0" smtClean="0">
                <a:solidFill>
                  <a:srgbClr val="000000"/>
                </a:solidFill>
              </a:rPr>
              <a:t>of hot QCD matter and </a:t>
            </a:r>
            <a:r>
              <a:rPr lang="en-US" sz="2200" b="0" dirty="0" smtClean="0">
                <a:solidFill>
                  <a:srgbClr val="000090"/>
                </a:solidFill>
              </a:rPr>
              <a:t>degree of thermalization</a:t>
            </a:r>
          </a:p>
          <a:p>
            <a:pPr algn="l">
              <a:spcAft>
                <a:spcPts val="600"/>
              </a:spcAft>
              <a:buFont typeface="Arial"/>
              <a:buChar char="•"/>
            </a:pPr>
            <a:r>
              <a:rPr lang="en-US" sz="2200" b="0" dirty="0" smtClean="0">
                <a:solidFill>
                  <a:srgbClr val="000000"/>
                </a:solidFill>
              </a:rPr>
              <a:t> </a:t>
            </a:r>
            <a:r>
              <a:rPr lang="en-US" sz="2200" dirty="0" smtClean="0">
                <a:solidFill>
                  <a:srgbClr val="000000"/>
                </a:solidFill>
              </a:rPr>
              <a:t>Probes</a:t>
            </a:r>
            <a:endParaRPr lang="en-US" sz="2200" dirty="0" smtClean="0">
              <a:solidFill>
                <a:srgbClr val="000090"/>
              </a:solidFill>
            </a:endParaRPr>
          </a:p>
          <a:p>
            <a:pPr lvl="1" algn="l">
              <a:spcAft>
                <a:spcPts val="600"/>
              </a:spcAft>
              <a:buFontTx/>
              <a:buChar char="-"/>
            </a:pPr>
            <a:r>
              <a:rPr lang="en-US" sz="2000" b="0" dirty="0" smtClean="0">
                <a:solidFill>
                  <a:srgbClr val="000090"/>
                </a:solidFill>
              </a:rPr>
              <a:t> D mesons and heavy-flavour decay leptons (e and </a:t>
            </a:r>
            <a:r>
              <a:rPr lang="en-US" sz="2000" b="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sz="2000" b="0" dirty="0" smtClean="0">
                <a:solidFill>
                  <a:srgbClr val="000090"/>
                </a:solidFill>
              </a:rPr>
              <a:t>)</a:t>
            </a:r>
            <a:endParaRPr lang="en-US" sz="2000" b="0" dirty="0" smtClean="0">
              <a:solidFill>
                <a:srgbClr val="000000"/>
              </a:solidFill>
            </a:endParaRPr>
          </a:p>
          <a:p>
            <a:pPr algn="l">
              <a:spcAft>
                <a:spcPts val="600"/>
              </a:spcAft>
              <a:buFont typeface="Arial"/>
              <a:buChar char="•"/>
            </a:pPr>
            <a:r>
              <a:rPr lang="en-US" sz="2200" b="0" dirty="0" smtClean="0">
                <a:solidFill>
                  <a:srgbClr val="000000"/>
                </a:solidFill>
              </a:rPr>
              <a:t> </a:t>
            </a:r>
            <a:r>
              <a:rPr lang="en-US" sz="2200" dirty="0" smtClean="0">
                <a:solidFill>
                  <a:srgbClr val="000000"/>
                </a:solidFill>
              </a:rPr>
              <a:t>Collision systems</a:t>
            </a:r>
          </a:p>
          <a:p>
            <a:pPr lvl="1" algn="l">
              <a:spcAft>
                <a:spcPts val="600"/>
              </a:spcAft>
              <a:buFontTx/>
              <a:buChar char="-"/>
            </a:pPr>
            <a:r>
              <a:rPr lang="en-US" sz="2000" b="0" dirty="0" smtClean="0">
                <a:solidFill>
                  <a:srgbClr val="000090"/>
                </a:solidFill>
              </a:rPr>
              <a:t> pp: important baseline and test </a:t>
            </a:r>
            <a:r>
              <a:rPr lang="en-US" sz="2000" b="0" dirty="0" err="1" smtClean="0">
                <a:solidFill>
                  <a:srgbClr val="000090"/>
                </a:solidFill>
              </a:rPr>
              <a:t>pQCD</a:t>
            </a:r>
            <a:r>
              <a:rPr lang="en-US" sz="2000" b="0" dirty="0" smtClean="0">
                <a:solidFill>
                  <a:srgbClr val="000090"/>
                </a:solidFill>
              </a:rPr>
              <a:t> models</a:t>
            </a:r>
          </a:p>
          <a:p>
            <a:pPr lvl="1" algn="l">
              <a:spcAft>
                <a:spcPts val="600"/>
              </a:spcAft>
              <a:buFontTx/>
              <a:buChar char="-"/>
            </a:pPr>
            <a:r>
              <a:rPr lang="en-US" sz="2000" b="0" dirty="0" smtClean="0">
                <a:solidFill>
                  <a:srgbClr val="000090"/>
                </a:solidFill>
              </a:rPr>
              <a:t> </a:t>
            </a:r>
            <a:r>
              <a:rPr lang="en-US" sz="2000" b="0" dirty="0" err="1" smtClean="0">
                <a:solidFill>
                  <a:srgbClr val="000090"/>
                </a:solidFill>
              </a:rPr>
              <a:t>p-Pb</a:t>
            </a:r>
            <a:r>
              <a:rPr lang="en-US" sz="2000" b="0" dirty="0" smtClean="0">
                <a:solidFill>
                  <a:srgbClr val="000090"/>
                </a:solidFill>
              </a:rPr>
              <a:t>: study cold nuclear matter effects (initial state)</a:t>
            </a:r>
          </a:p>
          <a:p>
            <a:pPr lvl="1" algn="l">
              <a:spcAft>
                <a:spcPts val="600"/>
              </a:spcAft>
              <a:buFontTx/>
              <a:buChar char="-"/>
            </a:pPr>
            <a:r>
              <a:rPr lang="en-US" sz="2000" b="0" dirty="0" smtClean="0">
                <a:solidFill>
                  <a:srgbClr val="000090"/>
                </a:solidFill>
              </a:rPr>
              <a:t> </a:t>
            </a:r>
            <a:r>
              <a:rPr lang="en-US" sz="2000" b="0" dirty="0" err="1" smtClean="0">
                <a:solidFill>
                  <a:srgbClr val="000090"/>
                </a:solidFill>
              </a:rPr>
              <a:t>Pb-Pb</a:t>
            </a:r>
            <a:r>
              <a:rPr lang="en-US" sz="2000" b="0" dirty="0" smtClean="0">
                <a:solidFill>
                  <a:srgbClr val="000090"/>
                </a:solidFill>
              </a:rPr>
              <a:t>: study hot QCD matter (final state); </a:t>
            </a:r>
            <a:br>
              <a:rPr lang="en-US" sz="2000" b="0" dirty="0" smtClean="0">
                <a:solidFill>
                  <a:srgbClr val="000090"/>
                </a:solidFill>
              </a:rPr>
            </a:br>
            <a:r>
              <a:rPr lang="en-US" sz="2000" b="0" dirty="0" smtClean="0">
                <a:solidFill>
                  <a:srgbClr val="000090"/>
                </a:solidFill>
              </a:rPr>
              <a:t>	        determine medium properties</a:t>
            </a:r>
            <a:endParaRPr lang="en-US" sz="2000" b="0" dirty="0" smtClean="0">
              <a:solidFill>
                <a:srgbClr val="000000"/>
              </a:solidFill>
            </a:endParaRPr>
          </a:p>
          <a:p>
            <a:pPr algn="l">
              <a:spcAft>
                <a:spcPts val="600"/>
              </a:spcAft>
              <a:buFont typeface="Arial"/>
              <a:buChar char="•"/>
            </a:pPr>
            <a:r>
              <a:rPr lang="en-US" sz="2200" b="0" dirty="0" smtClean="0">
                <a:solidFill>
                  <a:srgbClr val="000000"/>
                </a:solidFill>
              </a:rPr>
              <a:t> </a:t>
            </a:r>
            <a:r>
              <a:rPr lang="en-US" sz="2200" dirty="0" smtClean="0">
                <a:solidFill>
                  <a:srgbClr val="000000"/>
                </a:solidFill>
              </a:rPr>
              <a:t>Observables</a:t>
            </a:r>
          </a:p>
          <a:p>
            <a:pPr lvl="1" algn="l">
              <a:spcAft>
                <a:spcPts val="600"/>
              </a:spcAft>
              <a:buFontTx/>
              <a:buChar char="-"/>
            </a:pPr>
            <a:r>
              <a:rPr lang="en-US" sz="2000" b="0" dirty="0" smtClean="0">
                <a:solidFill>
                  <a:srgbClr val="000090"/>
                </a:solidFill>
              </a:rPr>
              <a:t> R</a:t>
            </a:r>
            <a:r>
              <a:rPr lang="en-US" sz="2000" b="0" baseline="-25000" dirty="0" smtClean="0">
                <a:solidFill>
                  <a:srgbClr val="000090"/>
                </a:solidFill>
              </a:rPr>
              <a:t>AA</a:t>
            </a:r>
            <a:r>
              <a:rPr lang="en-US" sz="2000" b="0" dirty="0" smtClean="0">
                <a:solidFill>
                  <a:srgbClr val="000090"/>
                </a:solidFill>
              </a:rPr>
              <a:t> (versus </a:t>
            </a:r>
            <a:r>
              <a:rPr lang="en-US" sz="2000" b="0" dirty="0" err="1" smtClean="0">
                <a:solidFill>
                  <a:srgbClr val="000090"/>
                </a:solidFill>
              </a:rPr>
              <a:t>p</a:t>
            </a:r>
            <a:r>
              <a:rPr lang="en-US" sz="2000" b="0" baseline="-25000" dirty="0" err="1" smtClean="0">
                <a:solidFill>
                  <a:srgbClr val="000090"/>
                </a:solidFill>
              </a:rPr>
              <a:t>T</a:t>
            </a:r>
            <a:r>
              <a:rPr lang="en-US" sz="2000" b="0" dirty="0" smtClean="0">
                <a:solidFill>
                  <a:srgbClr val="000090"/>
                </a:solidFill>
              </a:rPr>
              <a:t> and centrality) and v</a:t>
            </a:r>
            <a:r>
              <a:rPr lang="en-US" sz="2000" b="0" baseline="-25000" dirty="0" smtClean="0">
                <a:solidFill>
                  <a:srgbClr val="000090"/>
                </a:solidFill>
              </a:rPr>
              <a:t>2</a:t>
            </a:r>
          </a:p>
          <a:p>
            <a:pPr lvl="1" algn="l">
              <a:spcAft>
                <a:spcPts val="600"/>
              </a:spcAft>
              <a:buFontTx/>
              <a:buChar char="-"/>
            </a:pPr>
            <a:r>
              <a:rPr lang="en-US" sz="2000" b="0" dirty="0" smtClean="0">
                <a:solidFill>
                  <a:srgbClr val="000090"/>
                </a:solidFill>
              </a:rPr>
              <a:t> Multiplicity dependence of the yield and angular correlations</a:t>
            </a:r>
            <a:endParaRPr lang="en-US" sz="2000" b="0" dirty="0" smtClean="0">
              <a:solidFill>
                <a:srgbClr val="000000"/>
              </a:solidFill>
              <a:latin typeface="Symbol" charset="2"/>
              <a:cs typeface="Symbol" charset="2"/>
            </a:endParaRPr>
          </a:p>
          <a:p>
            <a:pPr algn="l">
              <a:spcAft>
                <a:spcPts val="600"/>
              </a:spcAft>
              <a:buFont typeface="Arial"/>
              <a:buChar char="•"/>
            </a:pPr>
            <a:r>
              <a:rPr lang="en-US" sz="2200" b="0" dirty="0" smtClean="0">
                <a:solidFill>
                  <a:srgbClr val="000000"/>
                </a:solidFill>
              </a:rPr>
              <a:t> </a:t>
            </a:r>
            <a:r>
              <a:rPr lang="en-US" sz="2200" dirty="0" smtClean="0">
                <a:solidFill>
                  <a:srgbClr val="000000"/>
                </a:solidFill>
              </a:rPr>
              <a:t>Summary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 Mischke (Utrecht)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CA790B6-3DE3-224A-B164-0E89BB3F0D3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61630" y="-29089"/>
            <a:ext cx="8801708" cy="76944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b="0" dirty="0" smtClean="0">
                <a:solidFill>
                  <a:srgbClr val="000090"/>
                </a:solidFill>
                <a:latin typeface="Arial Narrow" pitchFamily="-112" charset="0"/>
              </a:rPr>
              <a:t>Heavy flavour decay </a:t>
            </a:r>
            <a:r>
              <a:rPr lang="en-US" sz="4400" b="0" dirty="0" err="1" smtClean="0">
                <a:solidFill>
                  <a:srgbClr val="000090"/>
                </a:solidFill>
                <a:latin typeface="Arial Narrow" pitchFamily="-112" charset="0"/>
              </a:rPr>
              <a:t>muons</a:t>
            </a:r>
            <a:r>
              <a:rPr lang="en-US" sz="4400" b="0" dirty="0" smtClean="0">
                <a:solidFill>
                  <a:srgbClr val="000090"/>
                </a:solidFill>
                <a:latin typeface="Arial Narrow" pitchFamily="-112" charset="0"/>
              </a:rPr>
              <a:t> and electrons</a:t>
            </a:r>
            <a:endParaRPr lang="en-GB" sz="4400" b="0" dirty="0">
              <a:solidFill>
                <a:srgbClr val="000090"/>
              </a:solidFill>
              <a:latin typeface="Arial Narrow" pitchFamily="-11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83896" y="1051340"/>
            <a:ext cx="3871069" cy="1921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Aft>
                <a:spcPts val="1800"/>
              </a:spcAft>
              <a:buFont typeface="Arial"/>
              <a:buChar char="•"/>
            </a:pPr>
            <a:r>
              <a:rPr lang="en-US" sz="2300" b="0" dirty="0" smtClean="0">
                <a:solidFill>
                  <a:srgbClr val="000000"/>
                </a:solidFill>
              </a:rPr>
              <a:t> Strong suppression of high-p</a:t>
            </a:r>
            <a:r>
              <a:rPr lang="en-US" sz="2300" b="0" baseline="-25000" dirty="0" smtClean="0">
                <a:solidFill>
                  <a:srgbClr val="000000"/>
                </a:solidFill>
              </a:rPr>
              <a:t>T</a:t>
            </a:r>
            <a:r>
              <a:rPr lang="en-US" sz="2300" b="0" dirty="0" smtClean="0">
                <a:solidFill>
                  <a:srgbClr val="000000"/>
                </a:solidFill>
              </a:rPr>
              <a:t> muon yield from heavy flavour decays</a:t>
            </a:r>
          </a:p>
          <a:p>
            <a:pPr algn="l">
              <a:lnSpc>
                <a:spcPct val="90000"/>
              </a:lnSpc>
              <a:spcAft>
                <a:spcPts val="1800"/>
              </a:spcAft>
              <a:buFont typeface="Arial"/>
              <a:buChar char="•"/>
            </a:pPr>
            <a:r>
              <a:rPr lang="en-US" sz="2300" b="0" dirty="0" smtClean="0">
                <a:solidFill>
                  <a:srgbClr val="000000"/>
                </a:solidFill>
              </a:rPr>
              <a:t> No significant dependence on p</a:t>
            </a:r>
            <a:r>
              <a:rPr lang="en-US" sz="2300" b="0" baseline="-25000" dirty="0" smtClean="0">
                <a:solidFill>
                  <a:srgbClr val="000000"/>
                </a:solidFill>
              </a:rPr>
              <a:t>T</a:t>
            </a:r>
            <a:r>
              <a:rPr lang="en-US" sz="2300" b="0" dirty="0" smtClean="0">
                <a:solidFill>
                  <a:srgbClr val="000000"/>
                </a:solidFill>
              </a:rPr>
              <a:t> in 4 &lt; p</a:t>
            </a:r>
            <a:r>
              <a:rPr lang="en-US" sz="2300" b="0" baseline="-25000" dirty="0" smtClean="0">
                <a:solidFill>
                  <a:srgbClr val="000000"/>
                </a:solidFill>
              </a:rPr>
              <a:t>T </a:t>
            </a:r>
            <a:r>
              <a:rPr lang="en-US" sz="2300" b="0" dirty="0" smtClean="0">
                <a:solidFill>
                  <a:srgbClr val="000000"/>
                </a:solidFill>
              </a:rPr>
              <a:t>&lt; 10 GeV/c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87" y="866792"/>
            <a:ext cx="3972418" cy="37953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35" y="866213"/>
            <a:ext cx="3971644" cy="37958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2768" y="825034"/>
            <a:ext cx="546383" cy="72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72351" y="3129105"/>
            <a:ext cx="3871069" cy="2240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Aft>
                <a:spcPts val="1800"/>
              </a:spcAft>
              <a:buFont typeface="Arial"/>
              <a:buChar char="•"/>
            </a:pPr>
            <a:r>
              <a:rPr lang="en-US" sz="2300" b="0" dirty="0" smtClean="0">
                <a:solidFill>
                  <a:srgbClr val="000000"/>
                </a:solidFill>
              </a:rPr>
              <a:t> Similar to single electron and D meson R</a:t>
            </a:r>
            <a:r>
              <a:rPr lang="en-US" sz="2300" b="0" baseline="-25000" dirty="0" smtClean="0">
                <a:solidFill>
                  <a:srgbClr val="000000"/>
                </a:solidFill>
              </a:rPr>
              <a:t>AA</a:t>
            </a:r>
            <a:r>
              <a:rPr lang="en-US" sz="2300" b="0" dirty="0" smtClean="0">
                <a:solidFill>
                  <a:srgbClr val="000000"/>
                </a:solidFill>
              </a:rPr>
              <a:t> at central rapidity</a:t>
            </a:r>
          </a:p>
          <a:p>
            <a:pPr algn="l">
              <a:lnSpc>
                <a:spcPct val="90000"/>
              </a:lnSpc>
              <a:spcAft>
                <a:spcPts val="1800"/>
              </a:spcAft>
              <a:buFont typeface="Arial"/>
              <a:buChar char="•"/>
            </a:pPr>
            <a:r>
              <a:rPr lang="en-US" sz="2300" b="0" dirty="0" smtClean="0">
                <a:solidFill>
                  <a:srgbClr val="000000"/>
                </a:solidFill>
              </a:rPr>
              <a:t> </a:t>
            </a:r>
            <a:r>
              <a:rPr lang="en-US" sz="2300" b="0" dirty="0" err="1" smtClean="0">
                <a:solidFill>
                  <a:srgbClr val="000000"/>
                </a:solidFill>
              </a:rPr>
              <a:t>R</a:t>
            </a:r>
            <a:r>
              <a:rPr lang="en-US" sz="2300" b="0" baseline="-25000" dirty="0" err="1" smtClean="0">
                <a:solidFill>
                  <a:srgbClr val="000000"/>
                </a:solidFill>
              </a:rPr>
              <a:t>AA</a:t>
            </a:r>
            <a:r>
              <a:rPr lang="en-US" sz="2300" b="0" baseline="30000" dirty="0" err="1" smtClean="0">
                <a:solidFill>
                  <a:srgbClr val="000000"/>
                </a:solidFill>
              </a:rPr>
              <a:t>single</a:t>
            </a:r>
            <a:r>
              <a:rPr lang="en-US" sz="2300" b="0" baseline="30000" dirty="0" smtClean="0">
                <a:solidFill>
                  <a:srgbClr val="000000"/>
                </a:solidFill>
              </a:rPr>
              <a:t> </a:t>
            </a:r>
            <a:r>
              <a:rPr lang="en-US" sz="2300" b="0" baseline="30000" dirty="0" err="1" smtClean="0">
                <a:solidFill>
                  <a:srgbClr val="000000"/>
                </a:solidFill>
              </a:rPr>
              <a:t>e</a:t>
            </a:r>
            <a:r>
              <a:rPr lang="en-US" sz="2300" b="0" dirty="0" smtClean="0">
                <a:solidFill>
                  <a:srgbClr val="000000"/>
                </a:solidFill>
              </a:rPr>
              <a:t> &gt; R</a:t>
            </a:r>
            <a:r>
              <a:rPr lang="en-US" sz="2300" b="0" baseline="-25000" dirty="0" smtClean="0">
                <a:solidFill>
                  <a:srgbClr val="000000"/>
                </a:solidFill>
              </a:rPr>
              <a:t>AA</a:t>
            </a:r>
            <a:r>
              <a:rPr lang="en-US" sz="2300" b="0" baseline="30000" dirty="0" smtClean="0">
                <a:solidFill>
                  <a:srgbClr val="000000"/>
                </a:solidFill>
              </a:rPr>
              <a:t>D</a:t>
            </a:r>
            <a:r>
              <a:rPr lang="en-US" sz="2300" b="0" dirty="0" smtClean="0">
                <a:solidFill>
                  <a:srgbClr val="000000"/>
                </a:solidFill>
              </a:rPr>
              <a:t> at </a:t>
            </a:r>
            <a:br>
              <a:rPr lang="en-US" sz="2300" b="0" dirty="0" smtClean="0">
                <a:solidFill>
                  <a:srgbClr val="000000"/>
                </a:solidFill>
              </a:rPr>
            </a:br>
            <a:r>
              <a:rPr lang="en-US" sz="2300" b="0" dirty="0" err="1" smtClean="0">
                <a:solidFill>
                  <a:srgbClr val="000000"/>
                </a:solidFill>
              </a:rPr>
              <a:t>p</a:t>
            </a:r>
            <a:r>
              <a:rPr lang="en-US" sz="2300" b="0" baseline="-25000" dirty="0" err="1" smtClean="0">
                <a:solidFill>
                  <a:srgbClr val="000000"/>
                </a:solidFill>
              </a:rPr>
              <a:t>T</a:t>
            </a:r>
            <a:r>
              <a:rPr lang="en-US" sz="2300" b="0" dirty="0" smtClean="0">
                <a:solidFill>
                  <a:srgbClr val="000000"/>
                </a:solidFill>
              </a:rPr>
              <a:t> &gt; 8 </a:t>
            </a:r>
            <a:r>
              <a:rPr lang="en-US" sz="2300" b="0" dirty="0" err="1" smtClean="0">
                <a:solidFill>
                  <a:srgbClr val="000000"/>
                </a:solidFill>
              </a:rPr>
              <a:t>GeV/c</a:t>
            </a:r>
            <a:r>
              <a:rPr lang="en-US" sz="2300" b="0" dirty="0" smtClean="0">
                <a:solidFill>
                  <a:srgbClr val="000000"/>
                </a:solidFill>
              </a:rPr>
              <a:t> due to beauty contribution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CA790B6-3DE3-224A-B164-0E89BB3F0D3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692743" y="4629736"/>
            <a:ext cx="7689277" cy="3706091"/>
            <a:chOff x="1212268" y="4791366"/>
            <a:chExt cx="7689277" cy="3706091"/>
          </a:xfrm>
        </p:grpSpPr>
        <p:sp>
          <p:nvSpPr>
            <p:cNvPr id="14" name="TextBox 13"/>
            <p:cNvSpPr txBox="1"/>
            <p:nvPr/>
          </p:nvSpPr>
          <p:spPr>
            <a:xfrm>
              <a:off x="4883728" y="5738306"/>
              <a:ext cx="4017817" cy="615553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700" b="0" dirty="0" smtClean="0">
                  <a:latin typeface="Arial Narrow"/>
                  <a:cs typeface="Arial Narrow"/>
                </a:rPr>
                <a:t>Relative beauty contribution to single electron yield from electron-</a:t>
              </a:r>
              <a:r>
                <a:rPr lang="en-US" sz="1700" b="0" dirty="0" err="1" smtClean="0">
                  <a:latin typeface="Arial Narrow"/>
                  <a:cs typeface="Arial Narrow"/>
                </a:rPr>
                <a:t>hadron</a:t>
              </a:r>
              <a:r>
                <a:rPr lang="en-US" sz="1700" b="0" dirty="0" smtClean="0">
                  <a:latin typeface="Arial Narrow"/>
                  <a:cs typeface="Arial Narrow"/>
                </a:rPr>
                <a:t> </a:t>
              </a:r>
              <a:r>
                <a:rPr lang="en-US" sz="1700" b="0" dirty="0" err="1" smtClean="0">
                  <a:latin typeface="Arial Narrow"/>
                  <a:cs typeface="Arial Narrow"/>
                </a:rPr>
                <a:t>azimuthal</a:t>
              </a:r>
              <a:r>
                <a:rPr lang="en-US" sz="1700" b="0" dirty="0" smtClean="0">
                  <a:latin typeface="Arial Narrow"/>
                  <a:cs typeface="Arial Narrow"/>
                </a:rPr>
                <a:t> correlations</a:t>
              </a:r>
              <a:endParaRPr lang="en-US" sz="1700" b="0" dirty="0">
                <a:latin typeface="Arial Narrow"/>
                <a:cs typeface="Arial Narrow"/>
              </a:endParaRPr>
            </a:p>
          </p:txBody>
        </p:sp>
        <p:pic>
          <p:nvPicPr>
            <p:cNvPr id="2" name="Picture 1" descr="Fig4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8459" y="4791366"/>
              <a:ext cx="3340785" cy="3706091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1212268" y="6557767"/>
              <a:ext cx="3486727" cy="588818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31680" y="6453983"/>
              <a:ext cx="218446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400" b="0" dirty="0">
                  <a:latin typeface="Times New Roman"/>
                  <a:cs typeface="Times New Roman"/>
                </a:rPr>
                <a:t>Phys</a:t>
              </a:r>
              <a:r>
                <a:rPr lang="hu-HU" sz="1400" b="0" dirty="0" smtClean="0">
                  <a:latin typeface="Times New Roman"/>
                  <a:cs typeface="Times New Roman"/>
                </a:rPr>
                <a:t>. Lett</a:t>
              </a:r>
              <a:r>
                <a:rPr lang="hu-HU" sz="1400" b="0" dirty="0">
                  <a:latin typeface="Times New Roman"/>
                  <a:cs typeface="Times New Roman"/>
                </a:rPr>
                <a:t>. </a:t>
              </a:r>
              <a:r>
                <a:rPr lang="hu-HU" sz="1400" b="0" dirty="0" smtClean="0">
                  <a:latin typeface="Times New Roman"/>
                  <a:cs typeface="Times New Roman"/>
                </a:rPr>
                <a:t>B 738 </a:t>
              </a:r>
              <a:r>
                <a:rPr lang="hu-HU" sz="1400" b="0" dirty="0">
                  <a:latin typeface="Times New Roman"/>
                  <a:cs typeface="Times New Roman"/>
                </a:rPr>
                <a:t>(2014) 97</a:t>
              </a:r>
              <a:endParaRPr lang="en-US" sz="1400" b="0" dirty="0">
                <a:latin typeface="Times New Roman"/>
                <a:cs typeface="Times New Roman"/>
              </a:endParaRPr>
            </a:p>
          </p:txBody>
        </p:sp>
      </p:grpSp>
      <p:sp>
        <p:nvSpPr>
          <p:cNvPr id="19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76200" y="6565900"/>
            <a:ext cx="2328863" cy="4762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Andre Mischke (Utrecht)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18364" y="6373095"/>
            <a:ext cx="2641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l">
              <a:buAutoNum type="arabicPlain" startAt="2"/>
            </a:pPr>
            <a:r>
              <a:rPr lang="en-US" sz="1000" b="0" dirty="0" smtClean="0"/>
              <a:t>         4	     6</a:t>
            </a:r>
            <a:r>
              <a:rPr lang="en-US" sz="1000" b="0" dirty="0"/>
              <a:t> </a:t>
            </a:r>
            <a:r>
              <a:rPr lang="en-US" sz="1000" b="0" dirty="0" smtClean="0"/>
              <a:t>            8	        10</a:t>
            </a:r>
          </a:p>
          <a:p>
            <a:pPr algn="l"/>
            <a:r>
              <a:rPr lang="en-US" sz="1000" b="0" dirty="0" smtClean="0"/>
              <a:t>                                                p</a:t>
            </a:r>
            <a:r>
              <a:rPr lang="en-US" sz="1000" b="0" baseline="-25000" dirty="0" smtClean="0"/>
              <a:t>T</a:t>
            </a:r>
            <a:r>
              <a:rPr lang="en-US" sz="1000" b="0" dirty="0" smtClean="0"/>
              <a:t> (GeV/c)                    </a:t>
            </a:r>
            <a:endParaRPr lang="en-US" sz="1000" b="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578" y="1199296"/>
            <a:ext cx="4488138" cy="3240000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-40846"/>
            <a:ext cx="9144000" cy="76944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400" b="0" dirty="0" smtClean="0">
                <a:solidFill>
                  <a:srgbClr val="000090"/>
                </a:solidFill>
                <a:latin typeface="Arial Narrow" pitchFamily="-112" charset="0"/>
              </a:rPr>
              <a:t>ATLAS: R</a:t>
            </a:r>
            <a:r>
              <a:rPr lang="en-US" sz="4400" b="0" baseline="-25000" dirty="0" smtClean="0">
                <a:solidFill>
                  <a:srgbClr val="000090"/>
                </a:solidFill>
                <a:latin typeface="Arial Narrow" pitchFamily="-112" charset="0"/>
              </a:rPr>
              <a:t>CP</a:t>
            </a:r>
            <a:r>
              <a:rPr lang="en-GB" sz="4400" b="0" baseline="-25000" dirty="0" smtClean="0">
                <a:solidFill>
                  <a:srgbClr val="000090"/>
                </a:solidFill>
                <a:latin typeface="Arial Narrow" pitchFamily="-112" charset="0"/>
              </a:rPr>
              <a:t> </a:t>
            </a:r>
            <a:r>
              <a:rPr lang="en-US" sz="4400" b="0" dirty="0" smtClean="0">
                <a:solidFill>
                  <a:srgbClr val="000090"/>
                </a:solidFill>
                <a:latin typeface="Arial Narrow" pitchFamily="-112" charset="0"/>
              </a:rPr>
              <a:t>of heavy-</a:t>
            </a:r>
            <a:r>
              <a:rPr lang="en-US" sz="4400" b="0" dirty="0" err="1" smtClean="0">
                <a:solidFill>
                  <a:srgbClr val="000090"/>
                </a:solidFill>
                <a:latin typeface="Arial Narrow" pitchFamily="-112" charset="0"/>
              </a:rPr>
              <a:t>flavour</a:t>
            </a:r>
            <a:r>
              <a:rPr lang="en-US" sz="4400" b="0" dirty="0" smtClean="0">
                <a:solidFill>
                  <a:srgbClr val="000090"/>
                </a:solidFill>
                <a:latin typeface="Arial Narrow" pitchFamily="-112" charset="0"/>
              </a:rPr>
              <a:t> decay </a:t>
            </a:r>
            <a:r>
              <a:rPr lang="en-US" sz="4400" b="0" dirty="0" err="1" smtClean="0">
                <a:solidFill>
                  <a:srgbClr val="000090"/>
                </a:solidFill>
                <a:latin typeface="Arial Narrow" pitchFamily="-112" charset="0"/>
              </a:rPr>
              <a:t>muons</a:t>
            </a:r>
            <a:endParaRPr lang="en-GB" sz="4400" b="0" baseline="-25000" dirty="0">
              <a:solidFill>
                <a:srgbClr val="000090"/>
              </a:solidFill>
              <a:latin typeface="Arial Narrow" pitchFamily="-11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8887" y="5249270"/>
            <a:ext cx="7943097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  <a:buFont typeface="Arial"/>
              <a:buChar char="•"/>
            </a:pPr>
            <a:r>
              <a:rPr lang="en-US" sz="2200" b="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200" b="0" dirty="0" smtClean="0">
                <a:latin typeface="Arial"/>
                <a:cs typeface="Arial"/>
              </a:rPr>
              <a:t>A factor of 2 suppression 0-10%/60-80%, independent of </a:t>
            </a:r>
            <a:r>
              <a:rPr lang="en-US" sz="2200" b="0" dirty="0" err="1" smtClean="0">
                <a:latin typeface="Arial"/>
                <a:cs typeface="Arial"/>
              </a:rPr>
              <a:t>p</a:t>
            </a:r>
            <a:r>
              <a:rPr lang="en-US" sz="2200" b="0" baseline="-25000" dirty="0" err="1" smtClean="0">
                <a:latin typeface="Arial"/>
                <a:cs typeface="Arial"/>
              </a:rPr>
              <a:t>T</a:t>
            </a:r>
            <a:r>
              <a:rPr lang="en-US" sz="2200" b="0" dirty="0" smtClean="0">
                <a:latin typeface="Arial"/>
                <a:cs typeface="Arial"/>
              </a:rPr>
              <a:t> </a:t>
            </a:r>
          </a:p>
          <a:p>
            <a:pPr algn="l">
              <a:spcAft>
                <a:spcPts val="600"/>
              </a:spcAft>
              <a:buFont typeface="Arial"/>
              <a:buChar char="•"/>
            </a:pPr>
            <a:r>
              <a:rPr lang="en-US" sz="2200" b="0" dirty="0" smtClean="0">
                <a:latin typeface="Arial"/>
                <a:cs typeface="Arial"/>
              </a:rPr>
              <a:t> Indications for weaker suppression than for charged hadrons and as compared to RHIC electron results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99" y="1214264"/>
            <a:ext cx="4477821" cy="3240000"/>
          </a:xfrm>
          <a:prstGeom prst="rect">
            <a:avLst/>
          </a:prstGeom>
        </p:spPr>
      </p:pic>
      <p:graphicFrame>
        <p:nvGraphicFramePr>
          <p:cNvPr id="98306" name="Object 2"/>
          <p:cNvGraphicFramePr>
            <a:graphicFrameLocks noChangeAspect="1"/>
          </p:cNvGraphicFramePr>
          <p:nvPr/>
        </p:nvGraphicFramePr>
        <p:xfrm>
          <a:off x="206541" y="4391658"/>
          <a:ext cx="3387221" cy="68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38" name="Equation" r:id="rId5" imgW="2501900" imgH="508000" progId="Equation.3">
                  <p:embed/>
                </p:oleObj>
              </mc:Choice>
              <mc:Fallback>
                <p:oleObj name="Equation" r:id="rId5" imgW="2501900" imgH="5080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541" y="4391658"/>
                        <a:ext cx="3387221" cy="688125"/>
                      </a:xfrm>
                      <a:prstGeom prst="rect">
                        <a:avLst/>
                      </a:prstGeom>
                      <a:solidFill>
                        <a:srgbClr val="E6E6E6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4912" y="815660"/>
            <a:ext cx="519088" cy="773031"/>
          </a:xfrm>
          <a:prstGeom prst="rect">
            <a:avLst/>
          </a:prstGeom>
        </p:spPr>
      </p:pic>
      <p:sp>
        <p:nvSpPr>
          <p:cNvPr id="14" name="Footer Placeholder 1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 Mischke (Utrecht)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CA790B6-3DE3-224A-B164-0E89BB3F0D3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grpSp>
        <p:nvGrpSpPr>
          <p:cNvPr id="11" name="Group 33"/>
          <p:cNvGrpSpPr>
            <a:grpSpLocks/>
          </p:cNvGrpSpPr>
          <p:nvPr/>
        </p:nvGrpSpPr>
        <p:grpSpPr bwMode="auto">
          <a:xfrm>
            <a:off x="8337274" y="4411642"/>
            <a:ext cx="463550" cy="430622"/>
            <a:chOff x="2861" y="1544"/>
            <a:chExt cx="292" cy="250"/>
          </a:xfrm>
        </p:grpSpPr>
        <p:sp>
          <p:nvSpPr>
            <p:cNvPr id="16" name="Oval 34"/>
            <p:cNvSpPr>
              <a:spLocks noChangeArrowheads="1"/>
            </p:cNvSpPr>
            <p:nvPr/>
          </p:nvSpPr>
          <p:spPr bwMode="auto">
            <a:xfrm>
              <a:off x="2861" y="1544"/>
              <a:ext cx="249" cy="249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endParaRPr lang="en-US" sz="1600" smtClean="0">
                <a:solidFill>
                  <a:srgbClr val="0000FF"/>
                </a:solidFill>
              </a:endParaRPr>
            </a:p>
          </p:txBody>
        </p:sp>
        <p:sp>
          <p:nvSpPr>
            <p:cNvPr id="17" name="Oval 35"/>
            <p:cNvSpPr>
              <a:spLocks noChangeArrowheads="1"/>
            </p:cNvSpPr>
            <p:nvPr/>
          </p:nvSpPr>
          <p:spPr bwMode="auto">
            <a:xfrm>
              <a:off x="2904" y="1545"/>
              <a:ext cx="249" cy="249"/>
            </a:xfrm>
            <a:prstGeom prst="ellipse">
              <a:avLst/>
            </a:prstGeom>
            <a:solidFill>
              <a:srgbClr val="CCFFCC">
                <a:alpha val="54901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endParaRPr lang="en-US" sz="1600" smtClean="0">
                <a:solidFill>
                  <a:srgbClr val="0000FF"/>
                </a:solidFill>
              </a:endParaRPr>
            </a:p>
          </p:txBody>
        </p:sp>
      </p:grpSp>
      <p:grpSp>
        <p:nvGrpSpPr>
          <p:cNvPr id="18" name="Group 30"/>
          <p:cNvGrpSpPr>
            <a:grpSpLocks/>
          </p:cNvGrpSpPr>
          <p:nvPr/>
        </p:nvGrpSpPr>
        <p:grpSpPr bwMode="auto">
          <a:xfrm>
            <a:off x="5309305" y="4406191"/>
            <a:ext cx="665163" cy="430622"/>
            <a:chOff x="3846" y="1126"/>
            <a:chExt cx="419" cy="250"/>
          </a:xfrm>
        </p:grpSpPr>
        <p:sp>
          <p:nvSpPr>
            <p:cNvPr id="19" name="Oval 31"/>
            <p:cNvSpPr>
              <a:spLocks noChangeArrowheads="1"/>
            </p:cNvSpPr>
            <p:nvPr/>
          </p:nvSpPr>
          <p:spPr bwMode="auto">
            <a:xfrm>
              <a:off x="3846" y="1126"/>
              <a:ext cx="249" cy="249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endParaRPr lang="en-US" sz="1600" smtClean="0">
                <a:solidFill>
                  <a:srgbClr val="0000FF"/>
                </a:solidFill>
              </a:endParaRPr>
            </a:p>
          </p:txBody>
        </p:sp>
        <p:sp>
          <p:nvSpPr>
            <p:cNvPr id="20" name="Oval 32"/>
            <p:cNvSpPr>
              <a:spLocks noChangeArrowheads="1"/>
            </p:cNvSpPr>
            <p:nvPr/>
          </p:nvSpPr>
          <p:spPr bwMode="auto">
            <a:xfrm>
              <a:off x="4016" y="1127"/>
              <a:ext cx="249" cy="249"/>
            </a:xfrm>
            <a:prstGeom prst="ellipse">
              <a:avLst/>
            </a:prstGeom>
            <a:solidFill>
              <a:srgbClr val="CCFFCC">
                <a:alpha val="54901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endParaRPr lang="en-US" sz="1600" smtClean="0">
                <a:solidFill>
                  <a:srgbClr val="0000FF"/>
                </a:solidFill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90661" y="-29089"/>
            <a:ext cx="8543641" cy="76944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b="0" dirty="0" smtClean="0">
                <a:solidFill>
                  <a:srgbClr val="000090"/>
                </a:solidFill>
                <a:latin typeface="Arial Narrow" pitchFamily="-112" charset="0"/>
              </a:rPr>
              <a:t>Single electron R</a:t>
            </a:r>
            <a:r>
              <a:rPr lang="en-US" sz="4400" b="0" baseline="-25000" dirty="0" smtClean="0">
                <a:solidFill>
                  <a:srgbClr val="000090"/>
                </a:solidFill>
                <a:latin typeface="Arial Narrow" pitchFamily="-112" charset="0"/>
              </a:rPr>
              <a:t>AA</a:t>
            </a:r>
            <a:r>
              <a:rPr lang="en-US" sz="4400" b="0" dirty="0" smtClean="0">
                <a:solidFill>
                  <a:srgbClr val="000090"/>
                </a:solidFill>
                <a:latin typeface="Arial Narrow" pitchFamily="-112" charset="0"/>
              </a:rPr>
              <a:t> and v</a:t>
            </a:r>
            <a:r>
              <a:rPr lang="en-US" sz="4400" b="0" baseline="-25000" dirty="0" smtClean="0">
                <a:solidFill>
                  <a:srgbClr val="000090"/>
                </a:solidFill>
                <a:latin typeface="Arial Narrow" pitchFamily="-112" charset="0"/>
              </a:rPr>
              <a:t>2 </a:t>
            </a:r>
            <a:r>
              <a:rPr lang="en-US" sz="4400" b="0" dirty="0" smtClean="0">
                <a:solidFill>
                  <a:srgbClr val="000090"/>
                </a:solidFill>
                <a:latin typeface="Arial Narrow" pitchFamily="-112" charset="0"/>
              </a:rPr>
              <a:t>at mid-rapidity</a:t>
            </a:r>
            <a:endParaRPr lang="en-GB" sz="4400" b="0" dirty="0">
              <a:solidFill>
                <a:srgbClr val="000090"/>
              </a:solidFill>
              <a:latin typeface="Arial Narrow" pitchFamily="-112" charset="0"/>
            </a:endParaRPr>
          </a:p>
        </p:txBody>
      </p:sp>
      <p:pic>
        <p:nvPicPr>
          <p:cNvPr id="8" name="Picture 7" descr="2012-Aug-03-HFERaaFlow_compModel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538" y="1000226"/>
            <a:ext cx="7476924" cy="360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38896" y="4665072"/>
            <a:ext cx="766618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  <a:buFont typeface="Arial"/>
              <a:buChar char="•"/>
            </a:pPr>
            <a:r>
              <a:rPr lang="en-US" sz="2200" b="0" dirty="0" smtClean="0">
                <a:solidFill>
                  <a:srgbClr val="000000"/>
                </a:solidFill>
              </a:rPr>
              <a:t> </a:t>
            </a:r>
            <a:r>
              <a:rPr lang="en-US" altLang="ja-JP" sz="2200" b="0" dirty="0" smtClean="0">
                <a:solidFill>
                  <a:srgbClr val="000000"/>
                </a:solidFill>
              </a:rPr>
              <a:t>Strong suppression of single electron yield up to 18 GeV/</a:t>
            </a:r>
            <a:r>
              <a:rPr lang="en-US" altLang="ja-JP" sz="2200" b="0" i="1" dirty="0" smtClean="0">
                <a:solidFill>
                  <a:srgbClr val="000000"/>
                </a:solidFill>
              </a:rPr>
              <a:t>c</a:t>
            </a:r>
            <a:r>
              <a:rPr lang="en-US" altLang="ja-JP" sz="2200" b="0" dirty="0" smtClean="0">
                <a:solidFill>
                  <a:srgbClr val="000000"/>
                </a:solidFill>
              </a:rPr>
              <a:t> in 10% most central events (R</a:t>
            </a:r>
            <a:r>
              <a:rPr lang="en-US" altLang="ja-JP" sz="2200" b="0" baseline="-25000" dirty="0" smtClean="0">
                <a:solidFill>
                  <a:srgbClr val="000000"/>
                </a:solidFill>
              </a:rPr>
              <a:t>AA</a:t>
            </a:r>
            <a:r>
              <a:rPr lang="en-US" altLang="ja-JP" sz="2200" b="0" dirty="0" smtClean="0">
                <a:solidFill>
                  <a:srgbClr val="000000"/>
                </a:solidFill>
              </a:rPr>
              <a:t>~0.4) </a:t>
            </a:r>
            <a:br>
              <a:rPr lang="en-US" altLang="ja-JP" sz="2200" b="0" dirty="0" smtClean="0">
                <a:solidFill>
                  <a:srgbClr val="000000"/>
                </a:solidFill>
              </a:rPr>
            </a:br>
            <a:r>
              <a:rPr lang="en-US" altLang="ja-JP" sz="2200" b="0" dirty="0" err="1" smtClean="0">
                <a:solidFill>
                  <a:srgbClr val="000000"/>
                </a:solidFill>
                <a:sym typeface="Wingdings"/>
              </a:rPr>
              <a:t></a:t>
            </a:r>
            <a:r>
              <a:rPr lang="en-US" altLang="ja-JP" sz="2200" b="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en-US" altLang="ja-JP" sz="2200" b="0" dirty="0" smtClean="0">
                <a:solidFill>
                  <a:srgbClr val="000090"/>
                </a:solidFill>
              </a:rPr>
              <a:t>substantial energy loss of heavy quarks in the medium</a:t>
            </a:r>
          </a:p>
          <a:p>
            <a:pPr algn="l">
              <a:spcAft>
                <a:spcPts val="600"/>
              </a:spcAft>
              <a:buFont typeface="Arial"/>
              <a:buChar char="•"/>
            </a:pPr>
            <a:r>
              <a:rPr lang="en-US" altLang="ja-JP" sz="2200" b="0" dirty="0" smtClean="0">
                <a:solidFill>
                  <a:srgbClr val="000000"/>
                </a:solidFill>
              </a:rPr>
              <a:t> Non-zero v</a:t>
            </a:r>
            <a:r>
              <a:rPr lang="en-US" altLang="ja-JP" sz="2200" b="0" baseline="-25000" dirty="0" smtClean="0">
                <a:solidFill>
                  <a:srgbClr val="000000"/>
                </a:solidFill>
              </a:rPr>
              <a:t>2</a:t>
            </a:r>
            <a:r>
              <a:rPr lang="en-US" altLang="ja-JP" sz="2200" b="0" dirty="0" smtClean="0">
                <a:solidFill>
                  <a:srgbClr val="000000"/>
                </a:solidFill>
              </a:rPr>
              <a:t> observed in 20-40% central events </a:t>
            </a:r>
            <a:br>
              <a:rPr lang="en-US" altLang="ja-JP" sz="2200" b="0" dirty="0" smtClean="0">
                <a:solidFill>
                  <a:srgbClr val="000000"/>
                </a:solidFill>
              </a:rPr>
            </a:br>
            <a:r>
              <a:rPr lang="en-US" altLang="ja-JP" sz="2200" b="0" dirty="0" err="1" smtClean="0">
                <a:solidFill>
                  <a:srgbClr val="000000"/>
                </a:solidFill>
                <a:sym typeface="Wingdings"/>
              </a:rPr>
              <a:t></a:t>
            </a:r>
            <a:r>
              <a:rPr lang="en-US" altLang="ja-JP" sz="2200" b="0" dirty="0" smtClean="0">
                <a:solidFill>
                  <a:srgbClr val="000000"/>
                </a:solidFill>
                <a:sym typeface="Wingdings"/>
              </a:rPr>
              <a:t> s</a:t>
            </a:r>
            <a:r>
              <a:rPr lang="en-US" altLang="ja-JP" sz="2200" b="0" dirty="0" smtClean="0">
                <a:solidFill>
                  <a:srgbClr val="000000"/>
                </a:solidFill>
              </a:rPr>
              <a:t>uggests </a:t>
            </a:r>
            <a:r>
              <a:rPr lang="en-US" altLang="ja-JP" sz="2200" b="0" dirty="0" smtClean="0">
                <a:solidFill>
                  <a:srgbClr val="000090"/>
                </a:solidFill>
              </a:rPr>
              <a:t>strong re-interactions within the medium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9892" y="813383"/>
            <a:ext cx="546383" cy="72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65724" y="5010723"/>
            <a:ext cx="8035641" cy="1200328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000090"/>
                </a:solidFill>
              </a:rPr>
              <a:t>Energy loss models need to simultaneously describe v</a:t>
            </a:r>
            <a:r>
              <a:rPr lang="en-US" baseline="-25000" dirty="0" smtClean="0">
                <a:solidFill>
                  <a:srgbClr val="000090"/>
                </a:solidFill>
              </a:rPr>
              <a:t>2</a:t>
            </a:r>
            <a:r>
              <a:rPr lang="en-US" dirty="0" smtClean="0">
                <a:solidFill>
                  <a:srgbClr val="000090"/>
                </a:solidFill>
              </a:rPr>
              <a:t> and R</a:t>
            </a:r>
            <a:r>
              <a:rPr lang="en-US" baseline="-25000" dirty="0" smtClean="0">
                <a:solidFill>
                  <a:srgbClr val="000090"/>
                </a:solidFill>
              </a:rPr>
              <a:t>AA</a:t>
            </a:r>
            <a:r>
              <a:rPr lang="en-US" b="0" dirty="0" smtClean="0">
                <a:solidFill>
                  <a:srgbClr val="000000"/>
                </a:solidFill>
              </a:rPr>
              <a:t>; </a:t>
            </a:r>
            <a:r>
              <a:rPr lang="en-US" b="0" dirty="0" err="1" smtClean="0">
                <a:solidFill>
                  <a:srgbClr val="000000"/>
                </a:solidFill>
                <a:sym typeface="Wingdings"/>
              </a:rPr>
              <a:t></a:t>
            </a:r>
            <a:r>
              <a:rPr lang="en-US" b="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en-US" b="0" dirty="0" smtClean="0">
                <a:solidFill>
                  <a:srgbClr val="000000"/>
                </a:solidFill>
              </a:rPr>
              <a:t>more difficult with more precision and more observables, such as </a:t>
            </a:r>
            <a:r>
              <a:rPr lang="en-US" b="0" dirty="0" err="1" smtClean="0">
                <a:solidFill>
                  <a:srgbClr val="000000"/>
                </a:solidFill>
              </a:rPr>
              <a:t>azimuthal</a:t>
            </a:r>
            <a:r>
              <a:rPr lang="en-US" b="0" dirty="0" smtClean="0">
                <a:solidFill>
                  <a:srgbClr val="000000"/>
                </a:solidFill>
              </a:rPr>
              <a:t> angular correlations</a:t>
            </a: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Andre Mischke (Utrecht)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CA790B6-3DE3-224A-B164-0E89BB3F0D3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18609" y="747082"/>
            <a:ext cx="2920888" cy="1584000"/>
            <a:chOff x="288749" y="759039"/>
            <a:chExt cx="2920888" cy="166798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3468349">
              <a:off x="921904" y="440869"/>
              <a:ext cx="1667981" cy="2304321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288749" y="1835806"/>
              <a:ext cx="292088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sz="1400" b="0" dirty="0" err="1" smtClean="0">
                  <a:latin typeface="Symbol" charset="2"/>
                  <a:cs typeface="Symbol" charset="2"/>
                </a:rPr>
                <a:t>Df</a:t>
              </a:r>
              <a:r>
                <a:rPr lang="en-US" sz="1400" b="0" dirty="0" smtClean="0">
                  <a:latin typeface="Symbol" charset="2"/>
                  <a:cs typeface="Symbol" charset="2"/>
                </a:rPr>
                <a:t> = </a:t>
              </a:r>
              <a:r>
                <a:rPr lang="en-US" sz="1400" b="0" dirty="0" err="1" smtClean="0">
                  <a:latin typeface="Symbol" charset="2"/>
                  <a:cs typeface="Symbol" charset="2"/>
                </a:rPr>
                <a:t>p</a:t>
              </a:r>
              <a:r>
                <a:rPr lang="en-US" sz="1400" b="0" dirty="0" smtClean="0">
                  <a:latin typeface="Symbol" charset="2"/>
                  <a:cs typeface="Symbol" charset="2"/>
                </a:rPr>
                <a:t>		      </a:t>
              </a:r>
              <a:r>
                <a:rPr lang="en-US" sz="1400" b="0" dirty="0" err="1" smtClean="0">
                  <a:latin typeface="Symbol" charset="2"/>
                  <a:cs typeface="Symbol" charset="2"/>
                </a:rPr>
                <a:t>Df</a:t>
              </a:r>
              <a:r>
                <a:rPr lang="en-US" sz="1400" b="0" dirty="0" smtClean="0">
                  <a:latin typeface="Symbol" charset="2"/>
                  <a:cs typeface="Symbol" charset="2"/>
                </a:rPr>
                <a:t> =0</a:t>
              </a:r>
              <a:endParaRPr lang="en-US" sz="1400" dirty="0" smtClean="0">
                <a:latin typeface="Symbol" charset="2"/>
                <a:cs typeface="Symbol" charset="2"/>
              </a:endParaRPr>
            </a:p>
            <a:p>
              <a:pPr algn="l"/>
              <a:r>
                <a:rPr lang="en-US" sz="1400" b="0" dirty="0" smtClean="0">
                  <a:latin typeface="Symbol" charset="2"/>
                  <a:cs typeface="Symbol" charset="2"/>
                </a:rPr>
                <a:t>	</a:t>
              </a:r>
              <a:endParaRPr lang="en-US" sz="1400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48346" y="-52391"/>
            <a:ext cx="8851577" cy="76944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b="0" dirty="0" smtClean="0">
                <a:solidFill>
                  <a:srgbClr val="000090"/>
                </a:solidFill>
                <a:latin typeface="Arial Narrow" pitchFamily="-112" charset="0"/>
              </a:rPr>
              <a:t>Heavy-quark particle correlations in </a:t>
            </a:r>
            <a:r>
              <a:rPr lang="en-US" sz="4400" b="0" dirty="0" err="1" smtClean="0">
                <a:solidFill>
                  <a:srgbClr val="000090"/>
                </a:solidFill>
                <a:latin typeface="Arial Narrow" pitchFamily="-112" charset="0"/>
              </a:rPr>
              <a:t>Pb-Pb</a:t>
            </a:r>
            <a:endParaRPr lang="en-GB" sz="4400" b="0" baseline="-25000" dirty="0">
              <a:solidFill>
                <a:srgbClr val="000090"/>
              </a:solidFill>
              <a:latin typeface="Arial Narrow" pitchFamily="-11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3611" y="4464210"/>
            <a:ext cx="7572935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  <a:buFont typeface="Arial"/>
              <a:buChar char="•"/>
            </a:pPr>
            <a:r>
              <a:rPr lang="en-US" sz="2100" b="0" dirty="0" smtClean="0">
                <a:solidFill>
                  <a:srgbClr val="000000"/>
                </a:solidFill>
                <a:latin typeface="Arial"/>
                <a:cs typeface="Arial"/>
              </a:rPr>
              <a:t> Heavy-</a:t>
            </a:r>
            <a:r>
              <a:rPr lang="en-US" sz="2100" b="0" dirty="0" err="1" smtClean="0">
                <a:solidFill>
                  <a:srgbClr val="000000"/>
                </a:solidFill>
                <a:latin typeface="Arial"/>
                <a:cs typeface="Arial"/>
              </a:rPr>
              <a:t>flavour</a:t>
            </a:r>
            <a:r>
              <a:rPr lang="en-US" sz="2100" b="0" dirty="0" smtClean="0">
                <a:solidFill>
                  <a:srgbClr val="000000"/>
                </a:solidFill>
                <a:latin typeface="Arial"/>
                <a:cs typeface="Arial"/>
              </a:rPr>
              <a:t> decay electron-</a:t>
            </a:r>
            <a:r>
              <a:rPr lang="en-US" sz="2100" b="0" dirty="0" err="1" smtClean="0">
                <a:solidFill>
                  <a:srgbClr val="000000"/>
                </a:solidFill>
                <a:latin typeface="Arial"/>
                <a:cs typeface="Arial"/>
              </a:rPr>
              <a:t>hadron</a:t>
            </a:r>
            <a:r>
              <a:rPr lang="en-US" sz="2100" b="0" dirty="0" smtClean="0">
                <a:solidFill>
                  <a:srgbClr val="000000"/>
                </a:solidFill>
                <a:latin typeface="Arial"/>
                <a:cs typeface="Arial"/>
              </a:rPr>
              <a:t> angular correlations</a:t>
            </a:r>
          </a:p>
          <a:p>
            <a:pPr lvl="1" algn="l">
              <a:spcAft>
                <a:spcPts val="600"/>
              </a:spcAft>
              <a:buFontTx/>
              <a:buChar char="-"/>
            </a:pPr>
            <a:r>
              <a:rPr lang="en-US" sz="1800" b="0" dirty="0" smtClean="0">
                <a:solidFill>
                  <a:srgbClr val="000090"/>
                </a:solidFill>
                <a:latin typeface="Arial"/>
                <a:cs typeface="Arial"/>
              </a:rPr>
              <a:t> Near side (</a:t>
            </a:r>
            <a:r>
              <a:rPr lang="en-US" sz="1800" b="0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Df</a:t>
            </a:r>
            <a:r>
              <a:rPr lang="en-US" sz="1800" b="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=0</a:t>
            </a:r>
            <a:r>
              <a:rPr lang="en-US" sz="1800" b="0" dirty="0" smtClean="0">
                <a:solidFill>
                  <a:srgbClr val="000090"/>
                </a:solidFill>
                <a:latin typeface="Arial"/>
                <a:cs typeface="Arial"/>
              </a:rPr>
              <a:t>) sensitive to fragmenting jet leaving the medium</a:t>
            </a:r>
          </a:p>
          <a:p>
            <a:pPr lvl="1" algn="l">
              <a:spcAft>
                <a:spcPts val="600"/>
              </a:spcAft>
              <a:buFontTx/>
              <a:buChar char="-"/>
            </a:pPr>
            <a:r>
              <a:rPr lang="en-US" sz="1800" b="0" dirty="0" smtClean="0">
                <a:solidFill>
                  <a:srgbClr val="000090"/>
                </a:solidFill>
                <a:latin typeface="Arial"/>
                <a:cs typeface="Arial"/>
              </a:rPr>
              <a:t> Away side (</a:t>
            </a:r>
            <a:r>
              <a:rPr lang="en-US" sz="1800" b="0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Df</a:t>
            </a:r>
            <a:r>
              <a:rPr lang="en-US" sz="1800" b="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=</a:t>
            </a:r>
            <a:r>
              <a:rPr lang="en-US" sz="1800" b="0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p</a:t>
            </a:r>
            <a:r>
              <a:rPr lang="en-US" sz="1800" b="0" dirty="0" smtClean="0">
                <a:solidFill>
                  <a:srgbClr val="000090"/>
                </a:solidFill>
                <a:latin typeface="Arial"/>
                <a:cs typeface="Arial"/>
              </a:rPr>
              <a:t>) sensitive to recoiling </a:t>
            </a:r>
            <a:r>
              <a:rPr lang="en-US" sz="1800" b="0" dirty="0" err="1" smtClean="0">
                <a:solidFill>
                  <a:srgbClr val="000090"/>
                </a:solidFill>
                <a:latin typeface="Arial"/>
                <a:cs typeface="Arial"/>
              </a:rPr>
              <a:t>parton</a:t>
            </a:r>
            <a:r>
              <a:rPr lang="en-US" sz="1800" b="0" dirty="0" smtClean="0">
                <a:solidFill>
                  <a:srgbClr val="000090"/>
                </a:solidFill>
                <a:latin typeface="Arial"/>
                <a:cs typeface="Arial"/>
              </a:rPr>
              <a:t> that survives the traversal through the medium</a:t>
            </a:r>
          </a:p>
          <a:p>
            <a:pPr algn="l">
              <a:spcAft>
                <a:spcPts val="600"/>
              </a:spcAft>
              <a:buFont typeface="Arial"/>
              <a:buChar char="•"/>
            </a:pPr>
            <a:r>
              <a:rPr lang="en-US" sz="2100" b="0" dirty="0" smtClean="0">
                <a:latin typeface="Arial"/>
                <a:cs typeface="Arial"/>
              </a:rPr>
              <a:t> Agreement with RHIC measurement</a:t>
            </a:r>
          </a:p>
          <a:p>
            <a:pPr algn="l">
              <a:spcAft>
                <a:spcPts val="600"/>
              </a:spcAft>
              <a:buFont typeface="Arial"/>
              <a:buChar char="•"/>
            </a:pPr>
            <a:r>
              <a:rPr lang="en-US" sz="2100" b="0" dirty="0" smtClean="0">
                <a:latin typeface="Arial"/>
                <a:cs typeface="Arial"/>
              </a:rPr>
              <a:t> Full exploration with Run2 data (5.1 TeV)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 Mischke (Utrecht)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CA790B6-3DE3-224A-B164-0E89BB3F0D3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6072" y="813383"/>
            <a:ext cx="546383" cy="720000"/>
          </a:xfrm>
          <a:prstGeom prst="rect">
            <a:avLst/>
          </a:prstGeom>
        </p:spPr>
      </p:pic>
      <p:pic>
        <p:nvPicPr>
          <p:cNvPr id="17" name="Picture 16" descr="2013-Jul-13-IAA_4_6_Pri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1254" y="771081"/>
            <a:ext cx="4380258" cy="3600000"/>
          </a:xfrm>
          <a:prstGeom prst="rect">
            <a:avLst/>
          </a:prstGeom>
        </p:spPr>
      </p:pic>
      <p:pic>
        <p:nvPicPr>
          <p:cNvPr id="18" name="Picture 17" descr="2013-Jul-12-DphiCompInclHF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744" y="2271714"/>
            <a:ext cx="2811262" cy="2160000"/>
          </a:xfrm>
          <a:prstGeom prst="rect">
            <a:avLst/>
          </a:prstGeom>
        </p:spPr>
      </p:pic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0" y="701675"/>
            <a:ext cx="9144000" cy="92075"/>
          </a:xfrm>
          <a:prstGeom prst="rect">
            <a:avLst/>
          </a:prstGeom>
          <a:solidFill>
            <a:srgbClr val="FFCC00">
              <a:alpha val="7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06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2801" y="5818915"/>
            <a:ext cx="2537927" cy="687532"/>
          </a:xfrm>
          <a:prstGeom prst="rect">
            <a:avLst/>
          </a:prstGeom>
          <a:ln w="31750">
            <a:solidFill>
              <a:srgbClr val="FF6600"/>
            </a:solidFill>
          </a:ln>
        </p:spPr>
      </p:pic>
      <p:cxnSp>
        <p:nvCxnSpPr>
          <p:cNvPr id="3" name="Straight Connector 2"/>
          <p:cNvCxnSpPr/>
          <p:nvPr/>
        </p:nvCxnSpPr>
        <p:spPr bwMode="auto">
          <a:xfrm>
            <a:off x="4537365" y="3048000"/>
            <a:ext cx="3429000" cy="11545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3-Oct-26-dphi0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70" y="784454"/>
            <a:ext cx="5022575" cy="39599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00607" y="-7441"/>
            <a:ext cx="8955447" cy="76944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b="0" dirty="0">
                <a:solidFill>
                  <a:srgbClr val="000090"/>
                </a:solidFill>
                <a:latin typeface="Arial Narrow" pitchFamily="-112" charset="0"/>
                <a:ea typeface="Arial" pitchFamily="-112" charset="0"/>
                <a:cs typeface="Arial" pitchFamily="-112" charset="0"/>
                <a:sym typeface="Gill Sans" pitchFamily="-112" charset="0"/>
              </a:rPr>
              <a:t>Unexpected result: e-h correlations in p-Pb</a:t>
            </a:r>
            <a:endParaRPr lang="en-US" sz="4400" b="0" baseline="30000" dirty="0">
              <a:solidFill>
                <a:srgbClr val="000090"/>
              </a:solidFill>
              <a:latin typeface="Arial Narrow" pitchFamily="-112" charset="0"/>
              <a:ea typeface="Arial" pitchFamily="-112" charset="0"/>
              <a:cs typeface="Arial" pitchFamily="-112" charset="0"/>
              <a:sym typeface="Gill Sans" pitchFamily="-112" charset="0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 Mischke (Utrecht)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CA790B6-3DE3-224A-B164-0E89BB3F0D3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grpSp>
        <p:nvGrpSpPr>
          <p:cNvPr id="8" name="Group 27"/>
          <p:cNvGrpSpPr/>
          <p:nvPr/>
        </p:nvGrpSpPr>
        <p:grpSpPr>
          <a:xfrm>
            <a:off x="1306946" y="2415310"/>
            <a:ext cx="1447803" cy="1219196"/>
            <a:chOff x="6805913" y="5511068"/>
            <a:chExt cx="844448" cy="718053"/>
          </a:xfrm>
        </p:grpSpPr>
        <p:cxnSp>
          <p:nvCxnSpPr>
            <p:cNvPr id="9" name="Straight Arrow Connector 8"/>
            <p:cNvCxnSpPr/>
            <p:nvPr/>
          </p:nvCxnSpPr>
          <p:spPr bwMode="auto">
            <a:xfrm rot="5400000" flipH="1" flipV="1">
              <a:off x="6661913" y="5655068"/>
              <a:ext cx="288000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408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" name="Straight Arrow Connector 9"/>
            <p:cNvCxnSpPr/>
            <p:nvPr/>
          </p:nvCxnSpPr>
          <p:spPr bwMode="auto">
            <a:xfrm rot="5400000" flipH="1" flipV="1">
              <a:off x="7506361" y="6085121"/>
              <a:ext cx="288000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408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1" name="Rectangle 10"/>
          <p:cNvSpPr/>
          <p:nvPr/>
        </p:nvSpPr>
        <p:spPr>
          <a:xfrm>
            <a:off x="5091544" y="1009075"/>
            <a:ext cx="3983181" cy="3524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1000"/>
              </a:spcAft>
              <a:buSzPct val="89000"/>
              <a:buFont typeface="Arial"/>
              <a:buChar char="•"/>
            </a:pPr>
            <a:r>
              <a:rPr lang="en-US" sz="2200" b="0" dirty="0" smtClean="0">
                <a:solidFill>
                  <a:srgbClr val="000000"/>
                </a:solidFill>
              </a:rPr>
              <a:t> Most </a:t>
            </a:r>
            <a:r>
              <a:rPr lang="en-US" sz="2200" b="0" dirty="0">
                <a:solidFill>
                  <a:srgbClr val="000000"/>
                </a:solidFill>
              </a:rPr>
              <a:t>central events have higher correlation yield for </a:t>
            </a:r>
            <a:r>
              <a:rPr lang="en-US" sz="2200" b="0" dirty="0" smtClean="0">
                <a:solidFill>
                  <a:srgbClr val="000000"/>
                </a:solidFill>
              </a:rPr>
              <a:t/>
            </a:r>
            <a:br>
              <a:rPr lang="en-US" sz="2200" b="0" dirty="0" smtClean="0">
                <a:solidFill>
                  <a:srgbClr val="000000"/>
                </a:solidFill>
              </a:rPr>
            </a:br>
            <a:r>
              <a:rPr lang="en-US" sz="2200" b="0" dirty="0" smtClean="0">
                <a:solidFill>
                  <a:srgbClr val="000000"/>
                </a:solidFill>
              </a:rPr>
              <a:t>low</a:t>
            </a:r>
            <a:r>
              <a:rPr lang="en-US" sz="2200" b="0" dirty="0">
                <a:solidFill>
                  <a:srgbClr val="000000"/>
                </a:solidFill>
              </a:rPr>
              <a:t>-p</a:t>
            </a:r>
            <a:r>
              <a:rPr lang="en-US" sz="2200" b="0" baseline="-25000" dirty="0">
                <a:solidFill>
                  <a:srgbClr val="000000"/>
                </a:solidFill>
              </a:rPr>
              <a:t>T</a:t>
            </a:r>
            <a:r>
              <a:rPr lang="en-US" sz="2200" b="0" dirty="0">
                <a:solidFill>
                  <a:srgbClr val="000000"/>
                </a:solidFill>
              </a:rPr>
              <a:t> </a:t>
            </a:r>
            <a:r>
              <a:rPr lang="en-US" sz="2200" b="0" dirty="0" smtClean="0">
                <a:solidFill>
                  <a:srgbClr val="000000"/>
                </a:solidFill>
              </a:rPr>
              <a:t>electrons</a:t>
            </a:r>
          </a:p>
          <a:p>
            <a:pPr algn="l">
              <a:spcAft>
                <a:spcPts val="1000"/>
              </a:spcAft>
              <a:buSzPct val="89000"/>
              <a:buFont typeface="Arial"/>
              <a:buChar char="•"/>
            </a:pPr>
            <a:r>
              <a:rPr lang="en-US" sz="2200" b="0" dirty="0" smtClean="0">
                <a:solidFill>
                  <a:srgbClr val="000000"/>
                </a:solidFill>
              </a:rPr>
              <a:t> Indication </a:t>
            </a:r>
            <a:r>
              <a:rPr lang="en-US" sz="2200" b="0" dirty="0">
                <a:solidFill>
                  <a:srgbClr val="000000"/>
                </a:solidFill>
              </a:rPr>
              <a:t>for </a:t>
            </a:r>
            <a:r>
              <a:rPr lang="en-US" sz="2200" dirty="0">
                <a:solidFill>
                  <a:srgbClr val="000090"/>
                </a:solidFill>
              </a:rPr>
              <a:t>long-range correlation</a:t>
            </a:r>
            <a:r>
              <a:rPr lang="en-US" sz="2200" b="0" dirty="0">
                <a:solidFill>
                  <a:srgbClr val="000090"/>
                </a:solidFill>
              </a:rPr>
              <a:t> </a:t>
            </a:r>
            <a:r>
              <a:rPr lang="en-US" sz="2200" b="0" dirty="0">
                <a:solidFill>
                  <a:srgbClr val="000000"/>
                </a:solidFill>
              </a:rPr>
              <a:t>in </a:t>
            </a:r>
            <a:r>
              <a:rPr lang="en-US" sz="2200" b="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Dh</a:t>
            </a:r>
            <a:r>
              <a:rPr lang="en-US" sz="2200" b="0" dirty="0" smtClean="0">
                <a:solidFill>
                  <a:srgbClr val="000000"/>
                </a:solidFill>
                <a:latin typeface="Arial"/>
                <a:cs typeface="Arial"/>
              </a:rPr>
              <a:t>; also seen for light flavours</a:t>
            </a:r>
          </a:p>
          <a:p>
            <a:pPr algn="l">
              <a:spcAft>
                <a:spcPts val="1000"/>
              </a:spcAft>
              <a:buSzPct val="89000"/>
              <a:buFont typeface="Arial"/>
              <a:buChar char="•"/>
            </a:pPr>
            <a:r>
              <a:rPr lang="en-US" sz="2200" b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200" b="0" dirty="0" smtClean="0">
                <a:solidFill>
                  <a:srgbClr val="000000"/>
                </a:solidFill>
                <a:latin typeface="Arial"/>
                <a:cs typeface="Arial"/>
              </a:rPr>
              <a:t>Hydrodynamics or CGC?</a:t>
            </a:r>
          </a:p>
          <a:p>
            <a:pPr algn="l">
              <a:spcAft>
                <a:spcPts val="1000"/>
              </a:spcAft>
              <a:buSzPct val="89000"/>
              <a:buFont typeface="Arial"/>
              <a:buChar char="•"/>
            </a:pPr>
            <a:r>
              <a:rPr lang="en-US" sz="2200" b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200" b="0" dirty="0" smtClean="0">
                <a:solidFill>
                  <a:srgbClr val="000000"/>
                </a:solidFill>
                <a:latin typeface="Arial"/>
                <a:cs typeface="Arial"/>
              </a:rPr>
              <a:t>Advanced model calculations needed</a:t>
            </a:r>
            <a:endParaRPr lang="en-US" sz="2200" b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4724400"/>
            <a:ext cx="487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1400"/>
              </a:spcAft>
              <a:buSzPct val="89000"/>
            </a:pPr>
            <a:r>
              <a:rPr lang="en-US" sz="1800" b="0" i="1" dirty="0">
                <a:solidFill>
                  <a:srgbClr val="000000"/>
                </a:solidFill>
              </a:rPr>
              <a:t>Azimuthal </a:t>
            </a:r>
            <a:r>
              <a:rPr lang="en-US" sz="1800" b="0" i="1" dirty="0" smtClean="0">
                <a:solidFill>
                  <a:srgbClr val="000000"/>
                </a:solidFill>
              </a:rPr>
              <a:t>angular correlation </a:t>
            </a:r>
            <a:r>
              <a:rPr lang="en-US" sz="1800" b="0" i="1" dirty="0">
                <a:solidFill>
                  <a:srgbClr val="000000"/>
                </a:solidFill>
              </a:rPr>
              <a:t>between </a:t>
            </a:r>
            <a:r>
              <a:rPr lang="en-US" sz="1800" b="0" i="1" dirty="0" smtClean="0">
                <a:solidFill>
                  <a:srgbClr val="000000"/>
                </a:solidFill>
              </a:rPr>
              <a:t>heavy</a:t>
            </a:r>
            <a:r>
              <a:rPr lang="en-US" sz="1800" b="0" i="1" dirty="0">
                <a:solidFill>
                  <a:srgbClr val="000000"/>
                </a:solidFill>
              </a:rPr>
              <a:t>-flavour decay electrons and charged hadrons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6545" y="4583541"/>
            <a:ext cx="3245712" cy="23413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54020" y="5948215"/>
            <a:ext cx="434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b="0" i="1" dirty="0"/>
              <a:t>Difference </a:t>
            </a:r>
            <a:r>
              <a:rPr lang="en-US" sz="1800" b="0" i="1" dirty="0" smtClean="0"/>
              <a:t>of the </a:t>
            </a:r>
            <a:r>
              <a:rPr lang="en-US" sz="1800" b="0" i="1" dirty="0"/>
              <a:t>correlation </a:t>
            </a:r>
            <a:r>
              <a:rPr lang="en-US" sz="1800" b="0" i="1" dirty="0" smtClean="0"/>
              <a:t>distribution for </a:t>
            </a:r>
            <a:r>
              <a:rPr lang="en-US" sz="1800" b="0" i="1" dirty="0"/>
              <a:t>high and low </a:t>
            </a:r>
            <a:r>
              <a:rPr lang="en-US" sz="1800" b="0" i="1" dirty="0" smtClean="0"/>
              <a:t>multiplicity events </a:t>
            </a:r>
            <a:endParaRPr lang="en-US" sz="1800" b="0" i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6072" y="813383"/>
            <a:ext cx="546383" cy="72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2975438"/>
            <a:ext cx="61171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dirty="0" smtClean="0">
                <a:solidFill>
                  <a:srgbClr val="FF0000"/>
                </a:solidFill>
              </a:rPr>
              <a:t>!</a:t>
            </a:r>
            <a:endParaRPr lang="en-US" sz="1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7189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6" name="Slide Number Placeholder 5"/>
          <p:cNvSpPr txBox="1">
            <a:spLocks/>
          </p:cNvSpPr>
          <p:nvPr/>
        </p:nvSpPr>
        <p:spPr bwMode="auto">
          <a:xfrm>
            <a:off x="6932613" y="6557963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A981FA62-F51C-7741-848A-4EE4D23A71DB}" type="slidenum">
              <a:rPr lang="en-US" sz="1400" b="0">
                <a:solidFill>
                  <a:srgbClr val="808080"/>
                </a:solidFill>
                <a:ea typeface="Arial" pitchFamily="-112" charset="0"/>
                <a:cs typeface="Arial" pitchFamily="-112" charset="0"/>
              </a:rPr>
              <a:pPr algn="r"/>
              <a:t>25</a:t>
            </a:fld>
            <a:endParaRPr lang="en-US" sz="1400" b="0">
              <a:solidFill>
                <a:srgbClr val="808080"/>
              </a:solidFill>
              <a:ea typeface="Arial" pitchFamily="-112" charset="0"/>
              <a:cs typeface="Arial" pitchFamily="-112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493051" y="-50581"/>
            <a:ext cx="2164249" cy="76944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b="0" dirty="0" smtClean="0">
                <a:solidFill>
                  <a:srgbClr val="000090"/>
                </a:solidFill>
                <a:latin typeface="Arial Narrow" pitchFamily="-112" charset="0"/>
                <a:ea typeface="Arial" pitchFamily="-112" charset="0"/>
                <a:cs typeface="Arial" pitchFamily="-112" charset="0"/>
                <a:sym typeface="Gill Sans" pitchFamily="-112" charset="0"/>
              </a:rPr>
              <a:t>Summary</a:t>
            </a:r>
            <a:endParaRPr lang="en-US" sz="4400" b="0" baseline="30000" dirty="0">
              <a:solidFill>
                <a:srgbClr val="000090"/>
              </a:solidFill>
              <a:latin typeface="Arial Narrow" pitchFamily="-112" charset="0"/>
              <a:ea typeface="Arial" pitchFamily="-112" charset="0"/>
              <a:cs typeface="Arial" pitchFamily="-112" charset="0"/>
              <a:sym typeface="Gill Sans" pitchFamily="-11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427182" y="2055091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95131" y="993091"/>
            <a:ext cx="8029321" cy="5529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000"/>
              </a:spcAft>
              <a:buFont typeface="Arial"/>
              <a:buChar char="•"/>
            </a:pPr>
            <a:r>
              <a:rPr lang="en-US" sz="2200" b="0" dirty="0" smtClean="0"/>
              <a:t> Heavy quarks are</a:t>
            </a:r>
            <a:r>
              <a:rPr lang="en-US" sz="2200" b="0" dirty="0"/>
              <a:t> </a:t>
            </a:r>
            <a:r>
              <a:rPr lang="en-US" sz="2200" b="0" dirty="0" smtClean="0"/>
              <a:t>particularly good probes to study the transport properties (drag and diffusion coefficient)</a:t>
            </a:r>
            <a:r>
              <a:rPr lang="en-US" sz="2200" b="0" dirty="0" smtClean="0">
                <a:sym typeface="Wingdings"/>
              </a:rPr>
              <a:t> </a:t>
            </a:r>
            <a:endParaRPr lang="en-US" sz="2200" b="0" dirty="0" smtClean="0"/>
          </a:p>
          <a:p>
            <a:pPr marL="0" lvl="1" algn="l">
              <a:spcAft>
                <a:spcPts val="1000"/>
              </a:spcAft>
              <a:buFont typeface="Arial"/>
              <a:buChar char="•"/>
            </a:pPr>
            <a:r>
              <a:rPr lang="en-US" sz="2200" b="0" dirty="0" smtClean="0"/>
              <a:t> Lots of data from first Pb-Pb run at √s</a:t>
            </a:r>
            <a:r>
              <a:rPr lang="en-US" sz="2200" b="0" baseline="-25000" dirty="0" smtClean="0"/>
              <a:t>NN</a:t>
            </a:r>
            <a:r>
              <a:rPr lang="en-US" sz="2200" b="0" dirty="0" smtClean="0"/>
              <a:t> = 2.76 TeV</a:t>
            </a:r>
          </a:p>
          <a:p>
            <a:pPr marL="0" lvl="1" algn="l">
              <a:spcAft>
                <a:spcPts val="1000"/>
              </a:spcAft>
              <a:buFont typeface="Arial"/>
              <a:buChar char="•"/>
            </a:pPr>
            <a:r>
              <a:rPr lang="en-US" sz="2200" b="0" dirty="0" smtClean="0"/>
              <a:t> R</a:t>
            </a:r>
            <a:r>
              <a:rPr lang="en-US" sz="2200" b="0" baseline="-25000" dirty="0" smtClean="0"/>
              <a:t>AA</a:t>
            </a:r>
            <a:r>
              <a:rPr lang="en-US" sz="2200" b="0" dirty="0" smtClean="0"/>
              <a:t> and v</a:t>
            </a:r>
            <a:r>
              <a:rPr lang="en-US" sz="2200" b="0" baseline="-25000" dirty="0" smtClean="0"/>
              <a:t>2</a:t>
            </a:r>
            <a:r>
              <a:rPr lang="en-US" sz="2200" b="0" dirty="0" smtClean="0"/>
              <a:t> of prompt D mesons and single leptons</a:t>
            </a:r>
          </a:p>
          <a:p>
            <a:pPr lvl="1" algn="l">
              <a:spcAft>
                <a:spcPts val="1000"/>
              </a:spcAft>
              <a:buFontTx/>
              <a:buChar char="-"/>
            </a:pPr>
            <a:r>
              <a:rPr lang="en-US" sz="2000" b="0" dirty="0" smtClean="0">
                <a:solidFill>
                  <a:srgbClr val="000090"/>
                </a:solidFill>
              </a:rPr>
              <a:t> strong suppression of the yield at high p</a:t>
            </a:r>
            <a:r>
              <a:rPr lang="en-US" sz="2000" b="0" baseline="-25000" dirty="0" smtClean="0">
                <a:solidFill>
                  <a:srgbClr val="000090"/>
                </a:solidFill>
              </a:rPr>
              <a:t>T </a:t>
            </a:r>
            <a:r>
              <a:rPr lang="en-US" sz="2000" b="0" dirty="0" smtClean="0">
                <a:solidFill>
                  <a:srgbClr val="000090"/>
                </a:solidFill>
              </a:rPr>
              <a:t>observed in most central collisions</a:t>
            </a:r>
            <a:r>
              <a:rPr lang="en-US" sz="2000" b="0" dirty="0">
                <a:solidFill>
                  <a:srgbClr val="000090"/>
                </a:solidFill>
              </a:rPr>
              <a:t> </a:t>
            </a:r>
            <a:r>
              <a:rPr lang="en-US" sz="2000" b="0" dirty="0" smtClean="0">
                <a:solidFill>
                  <a:srgbClr val="000090"/>
                </a:solidFill>
                <a:sym typeface="Wingdings"/>
              </a:rPr>
              <a:t> more insight on </a:t>
            </a:r>
            <a:r>
              <a:rPr lang="en-US" sz="2000" b="0" dirty="0" smtClean="0">
                <a:solidFill>
                  <a:srgbClr val="000090"/>
                </a:solidFill>
              </a:rPr>
              <a:t>energy loss mechanisms</a:t>
            </a:r>
          </a:p>
          <a:p>
            <a:pPr lvl="1" algn="l">
              <a:spcAft>
                <a:spcPts val="1000"/>
              </a:spcAft>
              <a:buFontTx/>
              <a:buChar char="-"/>
            </a:pPr>
            <a:r>
              <a:rPr lang="en-US" sz="2000" b="0" dirty="0" smtClean="0">
                <a:solidFill>
                  <a:srgbClr val="000090"/>
                </a:solidFill>
              </a:rPr>
              <a:t> non-zero elliptic flow </a:t>
            </a:r>
            <a:r>
              <a:rPr lang="en-US" sz="2000" b="0" dirty="0" smtClean="0">
                <a:solidFill>
                  <a:srgbClr val="000090"/>
                </a:solidFill>
                <a:sym typeface="Wingdings"/>
              </a:rPr>
              <a:t> strong re-interactions within the medium</a:t>
            </a:r>
            <a:endParaRPr lang="en-US" sz="2000" b="0" dirty="0" smtClean="0">
              <a:solidFill>
                <a:srgbClr val="000090"/>
              </a:solidFill>
            </a:endParaRPr>
          </a:p>
          <a:p>
            <a:pPr marL="0" lvl="1" algn="l">
              <a:spcAft>
                <a:spcPts val="1000"/>
              </a:spcAft>
              <a:buFont typeface="Arial"/>
              <a:buChar char="•"/>
            </a:pPr>
            <a:r>
              <a:rPr lang="en-US" sz="2200" b="0" dirty="0" smtClean="0"/>
              <a:t> b-quark energy loss via B</a:t>
            </a:r>
            <a:r>
              <a:rPr lang="en-US" sz="2200" b="0" dirty="0" smtClean="0">
                <a:sym typeface="Wingdings"/>
              </a:rPr>
              <a:t>J/</a:t>
            </a:r>
            <a:r>
              <a:rPr lang="en-US" sz="2200" b="0" dirty="0" smtClean="0">
                <a:latin typeface="Symbol" charset="2"/>
                <a:cs typeface="Symbol" charset="2"/>
                <a:sym typeface="Wingdings"/>
              </a:rPr>
              <a:t></a:t>
            </a:r>
            <a:r>
              <a:rPr lang="en-US" sz="2200" b="0" dirty="0" smtClean="0">
                <a:sym typeface="Wingdings"/>
              </a:rPr>
              <a:t> </a:t>
            </a:r>
          </a:p>
          <a:p>
            <a:pPr marL="457200" lvl="2" algn="l">
              <a:spcAft>
                <a:spcPts val="1000"/>
              </a:spcAft>
            </a:pPr>
            <a:r>
              <a:rPr lang="en-US" altLang="zh-CN" sz="2000" b="0" dirty="0" smtClean="0">
                <a:solidFill>
                  <a:srgbClr val="000090"/>
                </a:solidFill>
                <a:ea typeface="SimSun" pitchFamily="2" charset="-122"/>
                <a:cs typeface="SimSun" pitchFamily="2" charset="-122"/>
              </a:rPr>
              <a:t>- R</a:t>
            </a:r>
            <a:r>
              <a:rPr lang="en-US" altLang="zh-CN" sz="2000" b="0" baseline="-25000" dirty="0" smtClean="0">
                <a:solidFill>
                  <a:srgbClr val="000090"/>
                </a:solidFill>
                <a:ea typeface="SimSun" pitchFamily="2" charset="-122"/>
                <a:cs typeface="SimSun" pitchFamily="2" charset="-122"/>
              </a:rPr>
              <a:t>AA</a:t>
            </a:r>
            <a:r>
              <a:rPr lang="en-US" altLang="zh-CN" sz="2000" b="0" dirty="0" smtClean="0">
                <a:solidFill>
                  <a:srgbClr val="000090"/>
                </a:solidFill>
                <a:ea typeface="SimSun" pitchFamily="2" charset="-122"/>
                <a:cs typeface="SimSun" pitchFamily="2" charset="-122"/>
              </a:rPr>
              <a:t>(</a:t>
            </a:r>
            <a:r>
              <a:rPr lang="en-US" altLang="zh-CN" sz="2000" b="0" dirty="0" smtClean="0">
                <a:solidFill>
                  <a:srgbClr val="000090"/>
                </a:solidFill>
                <a:ea typeface="SimSun" pitchFamily="2" charset="-122"/>
                <a:cs typeface="SimSun" pitchFamily="2" charset="-122"/>
                <a:sym typeface="Symbol" pitchFamily="34" charset="2"/>
              </a:rPr>
              <a:t></a:t>
            </a:r>
            <a:r>
              <a:rPr lang="en-US" altLang="zh-CN" sz="2000" b="0" dirty="0" smtClean="0">
                <a:solidFill>
                  <a:srgbClr val="000090"/>
                </a:solidFill>
                <a:ea typeface="SimSun" pitchFamily="2" charset="-122"/>
                <a:cs typeface="SimSun" pitchFamily="2" charset="-122"/>
              </a:rPr>
              <a:t>) ~ R</a:t>
            </a:r>
            <a:r>
              <a:rPr lang="en-US" altLang="zh-CN" sz="2000" b="0" baseline="-25000" dirty="0" smtClean="0">
                <a:solidFill>
                  <a:srgbClr val="000090"/>
                </a:solidFill>
                <a:ea typeface="SimSun" pitchFamily="2" charset="-122"/>
                <a:cs typeface="SimSun" pitchFamily="2" charset="-122"/>
              </a:rPr>
              <a:t>AA</a:t>
            </a:r>
            <a:r>
              <a:rPr lang="en-US" altLang="zh-CN" sz="2000" b="0" dirty="0" smtClean="0">
                <a:solidFill>
                  <a:srgbClr val="000090"/>
                </a:solidFill>
                <a:ea typeface="SimSun" pitchFamily="2" charset="-122"/>
                <a:cs typeface="SimSun" pitchFamily="2" charset="-122"/>
              </a:rPr>
              <a:t>(D, single leptons) </a:t>
            </a:r>
            <a:r>
              <a:rPr lang="en-US" altLang="zh-CN" sz="2000" b="0" dirty="0" smtClean="0">
                <a:solidFill>
                  <a:srgbClr val="000090"/>
                </a:solidFill>
                <a:ea typeface="SimSun" pitchFamily="2" charset="-122"/>
                <a:cs typeface="SimSun" pitchFamily="2" charset="-122"/>
                <a:sym typeface="Symbol" pitchFamily="34" charset="2"/>
              </a:rPr>
              <a:t>&lt; </a:t>
            </a:r>
            <a:r>
              <a:rPr lang="en-US" altLang="zh-CN" sz="2000" b="0" dirty="0" smtClean="0">
                <a:solidFill>
                  <a:srgbClr val="000090"/>
                </a:solidFill>
                <a:ea typeface="SimSun" pitchFamily="2" charset="-122"/>
                <a:cs typeface="SimSun" pitchFamily="2" charset="-122"/>
              </a:rPr>
              <a:t>R</a:t>
            </a:r>
            <a:r>
              <a:rPr lang="en-US" altLang="zh-CN" sz="2000" b="0" baseline="-25000" dirty="0" smtClean="0">
                <a:solidFill>
                  <a:srgbClr val="000090"/>
                </a:solidFill>
                <a:ea typeface="SimSun" pitchFamily="2" charset="-122"/>
                <a:cs typeface="SimSun" pitchFamily="2" charset="-122"/>
              </a:rPr>
              <a:t>AA</a:t>
            </a:r>
            <a:r>
              <a:rPr lang="en-US" altLang="zh-CN" sz="2000" b="0" dirty="0" smtClean="0">
                <a:solidFill>
                  <a:srgbClr val="000090"/>
                </a:solidFill>
                <a:ea typeface="SimSun" pitchFamily="2" charset="-122"/>
                <a:cs typeface="SimSun" pitchFamily="2" charset="-122"/>
              </a:rPr>
              <a:t>(B</a:t>
            </a:r>
            <a:r>
              <a:rPr lang="en-US" altLang="zh-CN" sz="2000" b="0" dirty="0" smtClean="0">
                <a:solidFill>
                  <a:srgbClr val="000090"/>
                </a:solidFill>
                <a:ea typeface="SimSun" pitchFamily="2" charset="-122"/>
                <a:cs typeface="SimSun" pitchFamily="2" charset="-122"/>
                <a:sym typeface="Wingdings" pitchFamily="34" charset="2"/>
              </a:rPr>
              <a:t></a:t>
            </a:r>
            <a:r>
              <a:rPr lang="en-US" altLang="zh-CN" sz="2000" b="0" dirty="0" smtClean="0">
                <a:solidFill>
                  <a:srgbClr val="000090"/>
                </a:solidFill>
                <a:ea typeface="SimSun" pitchFamily="2" charset="-122"/>
                <a:cs typeface="SimSun" pitchFamily="2" charset="-122"/>
              </a:rPr>
              <a:t>J/</a:t>
            </a:r>
            <a:r>
              <a:rPr lang="en-US" altLang="zh-CN" sz="2000" b="0" dirty="0" smtClean="0">
                <a:solidFill>
                  <a:srgbClr val="000090"/>
                </a:solidFill>
                <a:ea typeface="SimSun" pitchFamily="2" charset="-122"/>
                <a:cs typeface="SimSun" pitchFamily="2" charset="-122"/>
                <a:sym typeface="Symbol" pitchFamily="34" charset="2"/>
              </a:rPr>
              <a:t></a:t>
            </a:r>
            <a:r>
              <a:rPr lang="en-US" altLang="zh-CN" sz="2000" b="0" dirty="0" smtClean="0">
                <a:solidFill>
                  <a:srgbClr val="000090"/>
                </a:solidFill>
                <a:ea typeface="SimSun" pitchFamily="2" charset="-122"/>
                <a:cs typeface="SimSun" pitchFamily="2" charset="-122"/>
              </a:rPr>
              <a:t>)</a:t>
            </a:r>
            <a:endParaRPr lang="en-US" sz="2000" b="0" dirty="0" smtClean="0">
              <a:solidFill>
                <a:srgbClr val="000090"/>
              </a:solidFill>
            </a:endParaRPr>
          </a:p>
          <a:p>
            <a:pPr algn="l">
              <a:spcAft>
                <a:spcPts val="1000"/>
              </a:spcAft>
              <a:buFont typeface="Arial"/>
              <a:buChar char="•"/>
            </a:pPr>
            <a:r>
              <a:rPr lang="en-US" sz="2200" b="0" dirty="0" smtClean="0"/>
              <a:t> </a:t>
            </a:r>
            <a:r>
              <a:rPr lang="en-US" sz="2200" b="0" dirty="0"/>
              <a:t>Precision measurements needed to further constraint model </a:t>
            </a:r>
            <a:r>
              <a:rPr lang="en-US" sz="2200" b="0" dirty="0" smtClean="0"/>
              <a:t>calculations (and open beauty!)</a:t>
            </a:r>
          </a:p>
          <a:p>
            <a:pPr algn="l">
              <a:spcAft>
                <a:spcPts val="1000"/>
              </a:spcAft>
              <a:buFont typeface="Arial"/>
              <a:buChar char="•"/>
            </a:pPr>
            <a:r>
              <a:rPr lang="en-US" sz="2200" b="0" dirty="0"/>
              <a:t> </a:t>
            </a:r>
            <a:r>
              <a:rPr lang="en-US" sz="2200" b="0" dirty="0" smtClean="0"/>
              <a:t>Many more exciting results ahead of us</a:t>
            </a:r>
          </a:p>
          <a:p>
            <a:pPr lvl="1" algn="l">
              <a:spcAft>
                <a:spcPts val="1000"/>
              </a:spcAft>
            </a:pPr>
            <a:r>
              <a:rPr lang="en-US" sz="2000" b="0" dirty="0">
                <a:solidFill>
                  <a:srgbClr val="000090"/>
                </a:solidFill>
              </a:rPr>
              <a:t>- </a:t>
            </a:r>
            <a:r>
              <a:rPr lang="en-US" sz="2000" b="0" dirty="0" smtClean="0">
                <a:solidFill>
                  <a:srgbClr val="000090"/>
                </a:solidFill>
              </a:rPr>
              <a:t>LHC </a:t>
            </a:r>
            <a:r>
              <a:rPr lang="en-US" sz="2000" b="0" dirty="0">
                <a:solidFill>
                  <a:srgbClr val="000090"/>
                </a:solidFill>
              </a:rPr>
              <a:t>Run2 </a:t>
            </a:r>
            <a:r>
              <a:rPr lang="en-US" sz="2000" b="0" dirty="0" smtClean="0">
                <a:solidFill>
                  <a:srgbClr val="000090"/>
                </a:solidFill>
              </a:rPr>
              <a:t>(5.1 TeV, 2015-2018) </a:t>
            </a:r>
            <a:r>
              <a:rPr lang="en-US" sz="2000" b="0" dirty="0">
                <a:solidFill>
                  <a:srgbClr val="000090"/>
                </a:solidFill>
              </a:rPr>
              <a:t>and upgrades (</a:t>
            </a:r>
            <a:r>
              <a:rPr lang="en-US" sz="2000" b="0" dirty="0" smtClean="0">
                <a:solidFill>
                  <a:srgbClr val="000090"/>
                </a:solidFill>
              </a:rPr>
              <a:t>2018/19)</a:t>
            </a:r>
            <a:endParaRPr lang="en-US" sz="2000" b="0" dirty="0">
              <a:solidFill>
                <a:srgbClr val="00009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 Mischke (Utrecht)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4"/>
          <p:cNvSpPr>
            <a:spLocks noChangeArrowheads="1"/>
          </p:cNvSpPr>
          <p:nvPr/>
        </p:nvSpPr>
        <p:spPr bwMode="auto">
          <a:xfrm>
            <a:off x="3163082" y="3036888"/>
            <a:ext cx="2819427" cy="76944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b="0" dirty="0" smtClean="0">
                <a:solidFill>
                  <a:srgbClr val="000090"/>
                </a:solidFill>
              </a:rPr>
              <a:t>Thank you</a:t>
            </a:r>
            <a:endParaRPr lang="en-GB" sz="4400" b="0" dirty="0">
              <a:solidFill>
                <a:srgbClr val="000090"/>
              </a:solidFill>
            </a:endParaRPr>
          </a:p>
        </p:txBody>
      </p:sp>
      <p:sp>
        <p:nvSpPr>
          <p:cNvPr id="82949" name="Slide Number Placeholder 5"/>
          <p:cNvSpPr txBox="1">
            <a:spLocks/>
          </p:cNvSpPr>
          <p:nvPr/>
        </p:nvSpPr>
        <p:spPr bwMode="auto">
          <a:xfrm>
            <a:off x="6932613" y="6557963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EC190290-1EA6-E54C-8F09-EE8656667F86}" type="slidenum">
              <a:rPr lang="en-US" sz="1400" b="0">
                <a:solidFill>
                  <a:srgbClr val="808080"/>
                </a:solidFill>
                <a:ea typeface="Arial" pitchFamily="-112" charset="0"/>
                <a:cs typeface="Arial" pitchFamily="-112" charset="0"/>
              </a:rPr>
              <a:pPr algn="r"/>
              <a:t>26</a:t>
            </a:fld>
            <a:endParaRPr lang="en-US" sz="1400" b="0">
              <a:solidFill>
                <a:srgbClr val="808080"/>
              </a:solidFill>
              <a:ea typeface="Arial" pitchFamily="-112" charset="0"/>
              <a:cs typeface="Arial" pitchFamily="-112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 Mischke (Utrecht)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4"/>
          <p:cNvSpPr>
            <a:spLocks noChangeArrowheads="1"/>
          </p:cNvSpPr>
          <p:nvPr/>
        </p:nvSpPr>
        <p:spPr bwMode="auto">
          <a:xfrm>
            <a:off x="3548063" y="3036888"/>
            <a:ext cx="2049462" cy="7620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b="0" dirty="0">
                <a:solidFill>
                  <a:srgbClr val="000090"/>
                </a:solidFill>
              </a:rPr>
              <a:t>Backup</a:t>
            </a:r>
            <a:endParaRPr lang="en-GB" sz="4400" b="0" dirty="0">
              <a:solidFill>
                <a:srgbClr val="000090"/>
              </a:solidFill>
            </a:endParaRPr>
          </a:p>
        </p:txBody>
      </p:sp>
      <p:sp>
        <p:nvSpPr>
          <p:cNvPr id="82949" name="Slide Number Placeholder 5"/>
          <p:cNvSpPr txBox="1">
            <a:spLocks/>
          </p:cNvSpPr>
          <p:nvPr/>
        </p:nvSpPr>
        <p:spPr bwMode="auto">
          <a:xfrm>
            <a:off x="6932613" y="6557963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EC190290-1EA6-E54C-8F09-EE8656667F86}" type="slidenum">
              <a:rPr lang="en-US" sz="1400" b="0">
                <a:solidFill>
                  <a:srgbClr val="808080"/>
                </a:solidFill>
                <a:ea typeface="Arial" pitchFamily="-112" charset="0"/>
                <a:cs typeface="Arial" pitchFamily="-112" charset="0"/>
              </a:rPr>
              <a:pPr algn="r"/>
              <a:t>27</a:t>
            </a:fld>
            <a:endParaRPr lang="en-US" sz="1400" b="0">
              <a:solidFill>
                <a:srgbClr val="808080"/>
              </a:solidFill>
              <a:ea typeface="Arial" pitchFamily="-112" charset="0"/>
              <a:cs typeface="Arial" pitchFamily="-112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 Mischke (Utrecht)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8111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Line 5"/>
          <p:cNvSpPr>
            <a:spLocks noChangeAspect="1" noChangeShapeType="1"/>
          </p:cNvSpPr>
          <p:nvPr/>
        </p:nvSpPr>
        <p:spPr bwMode="auto">
          <a:xfrm flipV="1">
            <a:off x="854075" y="2603500"/>
            <a:ext cx="6462713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Arial" pitchFamily="38" charset="0"/>
            </a:endParaRPr>
          </a:p>
        </p:txBody>
      </p:sp>
      <p:sp>
        <p:nvSpPr>
          <p:cNvPr id="40966" name="Line 6"/>
          <p:cNvSpPr>
            <a:spLocks noChangeAspect="1" noChangeShapeType="1"/>
          </p:cNvSpPr>
          <p:nvPr/>
        </p:nvSpPr>
        <p:spPr bwMode="auto">
          <a:xfrm>
            <a:off x="912813" y="2486458"/>
            <a:ext cx="0" cy="247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Arial" pitchFamily="38" charset="0"/>
            </a:endParaRPr>
          </a:p>
        </p:txBody>
      </p:sp>
      <p:sp>
        <p:nvSpPr>
          <p:cNvPr id="40967" name="Text Box 8"/>
          <p:cNvSpPr txBox="1">
            <a:spLocks noChangeAspect="1" noChangeArrowheads="1"/>
          </p:cNvSpPr>
          <p:nvPr/>
        </p:nvSpPr>
        <p:spPr bwMode="auto">
          <a:xfrm>
            <a:off x="1654175" y="2638425"/>
            <a:ext cx="444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0">
                <a:solidFill>
                  <a:srgbClr val="000000"/>
                </a:solidFill>
                <a:latin typeface="Arial" pitchFamily="38" charset="0"/>
              </a:rPr>
              <a:t>~1</a:t>
            </a:r>
            <a:endParaRPr lang="en-GB" sz="1800" b="0">
              <a:solidFill>
                <a:srgbClr val="000000"/>
              </a:solidFill>
              <a:latin typeface="Arial" pitchFamily="38" charset="0"/>
            </a:endParaRPr>
          </a:p>
        </p:txBody>
      </p:sp>
      <p:sp>
        <p:nvSpPr>
          <p:cNvPr id="40968" name="Text Box 9"/>
          <p:cNvSpPr txBox="1">
            <a:spLocks noChangeAspect="1" noChangeArrowheads="1"/>
          </p:cNvSpPr>
          <p:nvPr/>
        </p:nvSpPr>
        <p:spPr bwMode="auto">
          <a:xfrm>
            <a:off x="4884738" y="2638425"/>
            <a:ext cx="571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0">
                <a:solidFill>
                  <a:srgbClr val="000000"/>
                </a:solidFill>
                <a:latin typeface="Arial" pitchFamily="38" charset="0"/>
              </a:rPr>
              <a:t>~10</a:t>
            </a:r>
            <a:endParaRPr lang="en-GB" sz="1800" b="0">
              <a:solidFill>
                <a:srgbClr val="000000"/>
              </a:solidFill>
              <a:latin typeface="Arial" pitchFamily="38" charset="0"/>
            </a:endParaRPr>
          </a:p>
        </p:txBody>
      </p:sp>
      <p:sp>
        <p:nvSpPr>
          <p:cNvPr id="40969" name="Text Box 10"/>
          <p:cNvSpPr txBox="1">
            <a:spLocks noChangeAspect="1" noChangeArrowheads="1"/>
          </p:cNvSpPr>
          <p:nvPr/>
        </p:nvSpPr>
        <p:spPr bwMode="auto">
          <a:xfrm>
            <a:off x="6883971" y="2837856"/>
            <a:ext cx="18884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0" i="1" dirty="0">
                <a:solidFill>
                  <a:srgbClr val="000000"/>
                </a:solidFill>
                <a:latin typeface="Arial" pitchFamily="38" charset="0"/>
              </a:rPr>
              <a:t>time scale </a:t>
            </a:r>
            <a:r>
              <a:rPr lang="en-US" sz="1800" b="0" dirty="0">
                <a:solidFill>
                  <a:srgbClr val="000000"/>
                </a:solidFill>
                <a:latin typeface="Arial" pitchFamily="38" charset="0"/>
              </a:rPr>
              <a:t>(</a:t>
            </a:r>
            <a:r>
              <a:rPr lang="en-US" sz="1800" b="0" dirty="0" smtClean="0">
                <a:solidFill>
                  <a:srgbClr val="000000"/>
                </a:solidFill>
                <a:latin typeface="Arial" pitchFamily="38" charset="0"/>
              </a:rPr>
              <a:t>fm/</a:t>
            </a:r>
            <a:r>
              <a:rPr lang="en-US" sz="1800" b="0" dirty="0" err="1" smtClean="0">
                <a:solidFill>
                  <a:srgbClr val="000000"/>
                </a:solidFill>
                <a:latin typeface="Arial" pitchFamily="38" charset="0"/>
              </a:rPr>
              <a:t>c</a:t>
            </a:r>
            <a:r>
              <a:rPr lang="en-US" sz="1800" b="0" dirty="0" smtClean="0">
                <a:solidFill>
                  <a:srgbClr val="000000"/>
                </a:solidFill>
                <a:latin typeface="Arial" pitchFamily="38" charset="0"/>
              </a:rPr>
              <a:t>)</a:t>
            </a:r>
            <a:endParaRPr lang="en-GB" sz="1800" b="0" dirty="0">
              <a:solidFill>
                <a:srgbClr val="000000"/>
              </a:solidFill>
              <a:latin typeface="Arial" pitchFamily="38" charset="0"/>
            </a:endParaRPr>
          </a:p>
        </p:txBody>
      </p:sp>
      <p:sp>
        <p:nvSpPr>
          <p:cNvPr id="40970" name="Text Box 11"/>
          <p:cNvSpPr txBox="1">
            <a:spLocks noChangeAspect="1" noChangeArrowheads="1"/>
          </p:cNvSpPr>
          <p:nvPr/>
        </p:nvSpPr>
        <p:spPr bwMode="auto">
          <a:xfrm>
            <a:off x="369803" y="978913"/>
            <a:ext cx="1974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dirty="0">
                <a:solidFill>
                  <a:srgbClr val="000000"/>
                </a:solidFill>
                <a:latin typeface="Arial" pitchFamily="38" charset="0"/>
              </a:rPr>
              <a:t>Thermalization</a:t>
            </a:r>
            <a:br>
              <a:rPr lang="en-US" sz="2000" dirty="0">
                <a:solidFill>
                  <a:srgbClr val="000000"/>
                </a:solidFill>
                <a:latin typeface="Arial" pitchFamily="38" charset="0"/>
              </a:rPr>
            </a:br>
            <a:r>
              <a:rPr lang="en-US" sz="2000" dirty="0">
                <a:solidFill>
                  <a:srgbClr val="000000"/>
                </a:solidFill>
                <a:latin typeface="Arial" pitchFamily="38" charset="0"/>
              </a:rPr>
              <a:t>of QGP</a:t>
            </a:r>
            <a:endParaRPr lang="en-GB" sz="2000" dirty="0">
              <a:solidFill>
                <a:srgbClr val="000000"/>
              </a:solidFill>
              <a:latin typeface="Arial" pitchFamily="38" charset="0"/>
              <a:sym typeface="Symbol" pitchFamily="38" charset="2"/>
            </a:endParaRPr>
          </a:p>
        </p:txBody>
      </p:sp>
      <p:sp>
        <p:nvSpPr>
          <p:cNvPr id="40971" name="Line 13"/>
          <p:cNvSpPr>
            <a:spLocks noChangeAspect="1" noChangeShapeType="1"/>
          </p:cNvSpPr>
          <p:nvPr/>
        </p:nvSpPr>
        <p:spPr bwMode="auto">
          <a:xfrm flipV="1">
            <a:off x="1875991" y="2324100"/>
            <a:ext cx="3241601" cy="0"/>
          </a:xfrm>
          <a:prstGeom prst="line">
            <a:avLst/>
          </a:prstGeom>
          <a:noFill/>
          <a:ln w="50800">
            <a:solidFill>
              <a:srgbClr val="0000CC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Arial" pitchFamily="38" charset="0"/>
            </a:endParaRPr>
          </a:p>
        </p:txBody>
      </p:sp>
      <p:sp>
        <p:nvSpPr>
          <p:cNvPr id="40972" name="Text Box 14"/>
          <p:cNvSpPr txBox="1">
            <a:spLocks noChangeAspect="1" noChangeArrowheads="1"/>
          </p:cNvSpPr>
          <p:nvPr/>
        </p:nvSpPr>
        <p:spPr bwMode="auto">
          <a:xfrm>
            <a:off x="201613" y="3560763"/>
            <a:ext cx="23860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solidFill>
                  <a:srgbClr val="CC0000"/>
                </a:solidFill>
                <a:latin typeface="Arial" pitchFamily="38" charset="0"/>
                <a:sym typeface="Symbol" pitchFamily="38" charset="2"/>
              </a:rPr>
              <a:t>Charm production</a:t>
            </a:r>
            <a:br>
              <a:rPr lang="en-US" sz="2000">
                <a:solidFill>
                  <a:srgbClr val="CC0000"/>
                </a:solidFill>
                <a:latin typeface="Arial" pitchFamily="38" charset="0"/>
                <a:sym typeface="Symbol" pitchFamily="38" charset="2"/>
              </a:rPr>
            </a:br>
            <a:r>
              <a:rPr lang="en-US" sz="2000">
                <a:solidFill>
                  <a:srgbClr val="CC0000"/>
                </a:solidFill>
                <a:latin typeface="Arial" pitchFamily="38" charset="0"/>
                <a:sym typeface="Symbol" pitchFamily="38" charset="2"/>
              </a:rPr>
              <a:t> ~ </a:t>
            </a:r>
            <a:r>
              <a:rPr lang="en-US" sz="2000" i="1">
                <a:solidFill>
                  <a:srgbClr val="CC0000"/>
                </a:solidFill>
                <a:latin typeface="Arial" pitchFamily="38" charset="0"/>
                <a:sym typeface="Symbol" pitchFamily="38" charset="2"/>
              </a:rPr>
              <a:t>h/2m</a:t>
            </a:r>
            <a:r>
              <a:rPr lang="en-US" sz="2000" i="1" baseline="-25000">
                <a:solidFill>
                  <a:srgbClr val="CC0000"/>
                </a:solidFill>
                <a:latin typeface="Arial" pitchFamily="38" charset="0"/>
                <a:sym typeface="Symbol" pitchFamily="38" charset="2"/>
              </a:rPr>
              <a:t>Q</a:t>
            </a:r>
            <a:r>
              <a:rPr lang="en-US" sz="2000" i="1">
                <a:solidFill>
                  <a:srgbClr val="CC0000"/>
                </a:solidFill>
                <a:latin typeface="Arial" pitchFamily="38" charset="0"/>
                <a:sym typeface="Symbol" pitchFamily="38" charset="2"/>
              </a:rPr>
              <a:t> </a:t>
            </a:r>
            <a:endParaRPr lang="en-GB" sz="2000" i="1">
              <a:solidFill>
                <a:srgbClr val="CC0000"/>
              </a:solidFill>
              <a:latin typeface="Arial" pitchFamily="38" charset="0"/>
              <a:sym typeface="Symbol" pitchFamily="38" charset="2"/>
            </a:endParaRPr>
          </a:p>
        </p:txBody>
      </p:sp>
      <p:sp>
        <p:nvSpPr>
          <p:cNvPr id="40973" name="Text Box 18"/>
          <p:cNvSpPr txBox="1">
            <a:spLocks noChangeAspect="1" noChangeArrowheads="1"/>
          </p:cNvSpPr>
          <p:nvPr/>
        </p:nvSpPr>
        <p:spPr bwMode="auto">
          <a:xfrm>
            <a:off x="2339975" y="1620838"/>
            <a:ext cx="2384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dirty="0" err="1">
                <a:solidFill>
                  <a:srgbClr val="0000CC"/>
                </a:solidFill>
                <a:latin typeface="Arial" pitchFamily="38" charset="0"/>
                <a:sym typeface="Symbol" pitchFamily="38" charset="2"/>
              </a:rPr>
              <a:t>Quarkonia</a:t>
            </a:r>
            <a:r>
              <a:rPr lang="en-US" sz="2000" dirty="0">
                <a:solidFill>
                  <a:srgbClr val="0000CC"/>
                </a:solidFill>
                <a:latin typeface="Arial" pitchFamily="38" charset="0"/>
                <a:sym typeface="Symbol" pitchFamily="38" charset="2"/>
              </a:rPr>
              <a:t> melts</a:t>
            </a:r>
            <a:br>
              <a:rPr lang="en-US" sz="2000" dirty="0">
                <a:solidFill>
                  <a:srgbClr val="0000CC"/>
                </a:solidFill>
                <a:latin typeface="Arial" pitchFamily="38" charset="0"/>
                <a:sym typeface="Symbol" pitchFamily="38" charset="2"/>
              </a:rPr>
            </a:br>
            <a:r>
              <a:rPr lang="en-US" sz="2000" dirty="0">
                <a:solidFill>
                  <a:srgbClr val="0000CC"/>
                </a:solidFill>
                <a:latin typeface="Arial" pitchFamily="38" charset="0"/>
                <a:sym typeface="Symbol" pitchFamily="38" charset="2"/>
              </a:rPr>
              <a:t>and flow develops</a:t>
            </a:r>
            <a:endParaRPr lang="en-GB" sz="2000" dirty="0">
              <a:solidFill>
                <a:srgbClr val="0000CC"/>
              </a:solidFill>
              <a:latin typeface="Arial" pitchFamily="38" charset="0"/>
              <a:sym typeface="Symbol" pitchFamily="38" charset="2"/>
            </a:endParaRPr>
          </a:p>
        </p:txBody>
      </p:sp>
      <p:sp>
        <p:nvSpPr>
          <p:cNvPr id="40975" name="Rectangle 21"/>
          <p:cNvSpPr>
            <a:spLocks noChangeArrowheads="1"/>
          </p:cNvSpPr>
          <p:nvPr/>
        </p:nvSpPr>
        <p:spPr bwMode="auto">
          <a:xfrm>
            <a:off x="2988902" y="6350"/>
            <a:ext cx="3183659" cy="76944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b="0" dirty="0">
                <a:solidFill>
                  <a:srgbClr val="000090"/>
                </a:solidFill>
                <a:latin typeface="Arial Narrow" pitchFamily="38" charset="0"/>
              </a:rPr>
              <a:t>Time </a:t>
            </a:r>
            <a:r>
              <a:rPr lang="en-US" sz="4400" b="0" dirty="0" smtClean="0">
                <a:solidFill>
                  <a:srgbClr val="000090"/>
                </a:solidFill>
                <a:latin typeface="Arial Narrow" pitchFamily="38" charset="0"/>
              </a:rPr>
              <a:t>evolution</a:t>
            </a:r>
            <a:endParaRPr lang="en-GB" sz="4400" b="0" dirty="0">
              <a:solidFill>
                <a:srgbClr val="000090"/>
              </a:solidFill>
              <a:latin typeface="Arial Narrow" pitchFamily="38" charset="0"/>
            </a:endParaRPr>
          </a:p>
        </p:txBody>
      </p:sp>
      <p:sp>
        <p:nvSpPr>
          <p:cNvPr id="238614" name="Text Box 22"/>
          <p:cNvSpPr txBox="1">
            <a:spLocks noChangeArrowheads="1"/>
          </p:cNvSpPr>
          <p:nvPr/>
        </p:nvSpPr>
        <p:spPr bwMode="auto">
          <a:xfrm>
            <a:off x="359600" y="4337059"/>
            <a:ext cx="5595381" cy="219136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10000"/>
              </a:spcBef>
              <a:buFontTx/>
              <a:buChar char="•"/>
            </a:pPr>
            <a:r>
              <a:rPr lang="en-US" sz="2200" b="0" dirty="0" smtClean="0">
                <a:solidFill>
                  <a:srgbClr val="000000"/>
                </a:solidFill>
                <a:latin typeface="Arial Narrow" pitchFamily="38" charset="0"/>
              </a:rPr>
              <a:t> Gluon </a:t>
            </a:r>
            <a:r>
              <a:rPr lang="en-US" sz="2200" b="0" dirty="0">
                <a:solidFill>
                  <a:srgbClr val="000000"/>
                </a:solidFill>
                <a:latin typeface="Arial Narrow" pitchFamily="38" charset="0"/>
              </a:rPr>
              <a:t>fusion dominates </a:t>
            </a:r>
            <a:r>
              <a:rPr lang="en-US" sz="2200" b="0" dirty="0" err="1">
                <a:solidFill>
                  <a:srgbClr val="000000"/>
                </a:solidFill>
                <a:latin typeface="Arial Narrow" pitchFamily="38" charset="0"/>
                <a:sym typeface="Symbol" pitchFamily="38" charset="2"/>
              </a:rPr>
              <a:t></a:t>
            </a:r>
            <a:r>
              <a:rPr lang="en-US" sz="2200" b="0" dirty="0">
                <a:solidFill>
                  <a:srgbClr val="000000"/>
                </a:solidFill>
                <a:latin typeface="Arial Narrow" pitchFamily="38" charset="0"/>
                <a:sym typeface="Symbol" pitchFamily="38" charset="2"/>
              </a:rPr>
              <a:t> </a:t>
            </a:r>
            <a:r>
              <a:rPr lang="en-US" sz="2200" b="0" dirty="0">
                <a:solidFill>
                  <a:srgbClr val="000000"/>
                </a:solidFill>
                <a:latin typeface="Arial Narrow" pitchFamily="38" charset="0"/>
              </a:rPr>
              <a:t>sensitivity to initial state gluon distribution </a:t>
            </a:r>
            <a:r>
              <a:rPr lang="en-US" sz="1200" b="0" i="1" dirty="0">
                <a:solidFill>
                  <a:srgbClr val="000000"/>
                </a:solidFill>
                <a:latin typeface="Times New Roman" pitchFamily="38" charset="0"/>
                <a:ea typeface="Arial" pitchFamily="38" charset="0"/>
                <a:cs typeface="Arial" pitchFamily="38" charset="0"/>
              </a:rPr>
              <a:t>M. </a:t>
            </a:r>
            <a:r>
              <a:rPr lang="en-US" sz="1200" b="0" i="1" dirty="0" err="1">
                <a:solidFill>
                  <a:srgbClr val="000000"/>
                </a:solidFill>
                <a:latin typeface="Times New Roman" pitchFamily="38" charset="0"/>
                <a:ea typeface="Arial" pitchFamily="38" charset="0"/>
                <a:cs typeface="Arial" pitchFamily="38" charset="0"/>
              </a:rPr>
              <a:t>Gyulassy</a:t>
            </a:r>
            <a:r>
              <a:rPr lang="en-US" sz="1200" b="0" i="1" dirty="0">
                <a:solidFill>
                  <a:srgbClr val="000000"/>
                </a:solidFill>
                <a:latin typeface="Times New Roman" pitchFamily="38" charset="0"/>
                <a:ea typeface="Arial" pitchFamily="38" charset="0"/>
                <a:cs typeface="Arial" pitchFamily="38" charset="0"/>
              </a:rPr>
              <a:t> and Z. Lin, Phys. Rev. C51, 2177 (1995)</a:t>
            </a:r>
            <a:endParaRPr lang="en-US" sz="1200" b="0" dirty="0">
              <a:solidFill>
                <a:srgbClr val="000000"/>
              </a:solidFill>
              <a:latin typeface="Arial Narrow" pitchFamily="38" charset="0"/>
            </a:endParaRPr>
          </a:p>
          <a:p>
            <a:pPr algn="l">
              <a:spcBef>
                <a:spcPct val="10000"/>
              </a:spcBef>
              <a:buFontTx/>
              <a:buChar char="•"/>
            </a:pPr>
            <a:r>
              <a:rPr lang="en-US" sz="2200" b="0" dirty="0" smtClean="0">
                <a:solidFill>
                  <a:srgbClr val="000000"/>
                </a:solidFill>
                <a:latin typeface="Arial Narrow" pitchFamily="38" charset="0"/>
              </a:rPr>
              <a:t> Heavy quarks transverse through the QCD medium and interact strongly with it </a:t>
            </a:r>
            <a:r>
              <a:rPr lang="en-US" sz="2200" b="0" dirty="0" err="1" smtClean="0">
                <a:solidFill>
                  <a:srgbClr val="000000"/>
                </a:solidFill>
                <a:latin typeface="Arial Narrow" pitchFamily="38" charset="0"/>
                <a:sym typeface="Wingdings"/>
              </a:rPr>
              <a:t></a:t>
            </a:r>
            <a:r>
              <a:rPr lang="en-US" sz="2200" b="0" dirty="0" smtClean="0">
                <a:solidFill>
                  <a:srgbClr val="000000"/>
                </a:solidFill>
                <a:latin typeface="Arial Narrow" pitchFamily="38" charset="0"/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latin typeface="Arial Narrow" pitchFamily="38" charset="0"/>
              </a:rPr>
              <a:t>energy loss</a:t>
            </a:r>
          </a:p>
          <a:p>
            <a:pPr algn="l">
              <a:spcBef>
                <a:spcPct val="10000"/>
              </a:spcBef>
              <a:buFontTx/>
              <a:buChar char="•"/>
            </a:pPr>
            <a:r>
              <a:rPr lang="en-US" sz="2200" b="0" dirty="0" smtClean="0">
                <a:solidFill>
                  <a:srgbClr val="000000"/>
                </a:solidFill>
                <a:latin typeface="Arial Narrow" pitchFamily="38" charset="0"/>
              </a:rPr>
              <a:t> Due to their mass </a:t>
            </a:r>
            <a:r>
              <a:rPr lang="en-GB" sz="2200" b="0" dirty="0" smtClean="0">
                <a:latin typeface="Arial Narrow"/>
                <a:ea typeface="ヒラギノ角ゴ Pro W3" pitchFamily="38" charset="-128"/>
                <a:cs typeface="Arial Narrow"/>
              </a:rPr>
              <a:t>(</a:t>
            </a:r>
            <a:r>
              <a:rPr lang="en-GB" sz="2200" b="0" dirty="0" err="1" smtClean="0">
                <a:latin typeface="Arial Narrow"/>
                <a:ea typeface="ヒラギノ角ゴ Pro W3" pitchFamily="38" charset="-128"/>
                <a:cs typeface="Arial Narrow"/>
              </a:rPr>
              <a:t>m</a:t>
            </a:r>
            <a:r>
              <a:rPr lang="en-GB" sz="2200" b="0" baseline="-25000" dirty="0" err="1" smtClean="0">
                <a:latin typeface="Arial Narrow"/>
                <a:ea typeface="ヒラギノ角ゴ Pro W3" pitchFamily="38" charset="-128"/>
                <a:cs typeface="Arial Narrow"/>
              </a:rPr>
              <a:t>Q</a:t>
            </a:r>
            <a:r>
              <a:rPr lang="en-GB" sz="2200" b="0" baseline="-25000" dirty="0" smtClean="0">
                <a:latin typeface="Arial Narrow"/>
                <a:ea typeface="ヒラギノ角ゴ Pro W3" pitchFamily="38" charset="-128"/>
                <a:cs typeface="Arial Narrow"/>
              </a:rPr>
              <a:t> </a:t>
            </a:r>
            <a:r>
              <a:rPr lang="en-US" sz="2200" b="0" dirty="0" smtClean="0">
                <a:latin typeface="Arial Narrow"/>
                <a:cs typeface="Arial Narrow"/>
              </a:rPr>
              <a:t>&gt;&gt; </a:t>
            </a:r>
            <a:r>
              <a:rPr lang="en-US" sz="2200" b="0" dirty="0" err="1" smtClean="0">
                <a:latin typeface="Arial Narrow"/>
                <a:cs typeface="Arial Narrow"/>
              </a:rPr>
              <a:t>T</a:t>
            </a:r>
            <a:r>
              <a:rPr lang="en-US" sz="2200" b="0" baseline="-25000" dirty="0" err="1" smtClean="0">
                <a:latin typeface="Arial Narrow"/>
                <a:cs typeface="Arial Narrow"/>
              </a:rPr>
              <a:t>c</a:t>
            </a:r>
            <a:r>
              <a:rPr lang="en-US" sz="2200" b="0" dirty="0" smtClean="0">
                <a:latin typeface="Arial Narrow"/>
                <a:cs typeface="Arial Narrow"/>
              </a:rPr>
              <a:t>, </a:t>
            </a:r>
            <a:r>
              <a:rPr lang="en-US" sz="2200" b="0" dirty="0" smtClean="0">
                <a:latin typeface="Arial Narrow"/>
                <a:cs typeface="Arial Narrow"/>
                <a:sym typeface="Symbol" pitchFamily="38" charset="2"/>
              </a:rPr>
              <a:t></a:t>
            </a:r>
            <a:r>
              <a:rPr lang="en-US" sz="2200" b="0" baseline="-25000" dirty="0" smtClean="0">
                <a:latin typeface="Arial Narrow"/>
                <a:cs typeface="Arial Narrow"/>
              </a:rPr>
              <a:t>QCD</a:t>
            </a:r>
            <a:r>
              <a:rPr lang="en-GB" sz="2200" b="0" dirty="0" smtClean="0">
                <a:latin typeface="Arial Narrow"/>
                <a:ea typeface="ヒラギノ角ゴ Pro W3" pitchFamily="38" charset="-128"/>
                <a:cs typeface="Arial Narrow"/>
              </a:rPr>
              <a:t>) </a:t>
            </a:r>
            <a:r>
              <a:rPr lang="en-US" sz="2200" b="0" dirty="0" err="1" smtClean="0">
                <a:latin typeface="Arial Narrow"/>
                <a:ea typeface="ヒラギノ角ゴ Pro W3" pitchFamily="38" charset="-128"/>
                <a:cs typeface="Arial Narrow"/>
                <a:sym typeface="Wingdings"/>
              </a:rPr>
              <a:t></a:t>
            </a:r>
            <a:r>
              <a:rPr lang="en-US" sz="2200" b="0" dirty="0" smtClean="0">
                <a:latin typeface="Arial Narrow"/>
                <a:ea typeface="ヒラギノ角ゴ Pro W3" pitchFamily="38" charset="-128"/>
                <a:cs typeface="Arial Narrow"/>
                <a:sym typeface="Wingdings"/>
              </a:rPr>
              <a:t> </a:t>
            </a:r>
            <a:r>
              <a:rPr lang="en-GB" sz="2200" dirty="0" smtClean="0">
                <a:latin typeface="Arial Narrow"/>
                <a:ea typeface="ヒラギノ角ゴ Pro W3" pitchFamily="38" charset="-128"/>
                <a:cs typeface="Arial Narrow"/>
              </a:rPr>
              <a:t>higher penetrating power</a:t>
            </a:r>
            <a:endParaRPr lang="en-US" sz="22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40977" name="Rectangle 26"/>
          <p:cNvSpPr>
            <a:spLocks noChangeArrowheads="1"/>
          </p:cNvSpPr>
          <p:nvPr/>
        </p:nvSpPr>
        <p:spPr bwMode="auto">
          <a:xfrm>
            <a:off x="5586413" y="2557463"/>
            <a:ext cx="914400" cy="88900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Arial" pitchFamily="38" charset="0"/>
            </a:endParaRPr>
          </a:p>
        </p:txBody>
      </p:sp>
      <p:sp>
        <p:nvSpPr>
          <p:cNvPr id="40978" name="Line 25"/>
          <p:cNvSpPr>
            <a:spLocks noChangeAspect="1" noChangeShapeType="1"/>
          </p:cNvSpPr>
          <p:nvPr/>
        </p:nvSpPr>
        <p:spPr bwMode="auto">
          <a:xfrm>
            <a:off x="5672138" y="2608263"/>
            <a:ext cx="892175" cy="0"/>
          </a:xfrm>
          <a:prstGeom prst="line">
            <a:avLst/>
          </a:prstGeom>
          <a:noFill/>
          <a:ln w="635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Arial" pitchFamily="38" charset="0"/>
            </a:endParaRPr>
          </a:p>
        </p:txBody>
      </p:sp>
      <p:sp>
        <p:nvSpPr>
          <p:cNvPr id="40979" name="Text Box 27"/>
          <p:cNvSpPr txBox="1">
            <a:spLocks noChangeAspect="1" noChangeArrowheads="1"/>
          </p:cNvSpPr>
          <p:nvPr/>
        </p:nvSpPr>
        <p:spPr bwMode="auto">
          <a:xfrm>
            <a:off x="6599238" y="2663825"/>
            <a:ext cx="606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0">
                <a:solidFill>
                  <a:srgbClr val="000000"/>
                </a:solidFill>
                <a:latin typeface="Arial" pitchFamily="38" charset="0"/>
              </a:rPr>
              <a:t>10</a:t>
            </a:r>
            <a:r>
              <a:rPr lang="en-US" sz="1800" b="0" baseline="30000">
                <a:solidFill>
                  <a:srgbClr val="000000"/>
                </a:solidFill>
                <a:latin typeface="Arial" pitchFamily="38" charset="0"/>
              </a:rPr>
              <a:t>15</a:t>
            </a:r>
            <a:endParaRPr lang="en-GB" sz="1800" b="0" baseline="30000">
              <a:solidFill>
                <a:srgbClr val="000000"/>
              </a:solidFill>
              <a:latin typeface="Arial" pitchFamily="38" charset="0"/>
            </a:endParaRPr>
          </a:p>
        </p:txBody>
      </p:sp>
      <p:sp>
        <p:nvSpPr>
          <p:cNvPr id="40980" name="Text Box 28"/>
          <p:cNvSpPr txBox="1">
            <a:spLocks noChangeAspect="1" noChangeArrowheads="1"/>
          </p:cNvSpPr>
          <p:nvPr/>
        </p:nvSpPr>
        <p:spPr bwMode="auto">
          <a:xfrm>
            <a:off x="790575" y="2638425"/>
            <a:ext cx="63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0">
                <a:solidFill>
                  <a:srgbClr val="000000"/>
                </a:solidFill>
                <a:latin typeface="Arial" pitchFamily="38" charset="0"/>
              </a:rPr>
              <a:t>~0.1</a:t>
            </a:r>
            <a:endParaRPr lang="en-GB" sz="1800" b="0">
              <a:solidFill>
                <a:srgbClr val="000000"/>
              </a:solidFill>
              <a:latin typeface="Arial" pitchFamily="38" charset="0"/>
            </a:endParaRPr>
          </a:p>
        </p:txBody>
      </p:sp>
      <p:sp>
        <p:nvSpPr>
          <p:cNvPr id="40981" name="Text Box 30"/>
          <p:cNvSpPr txBox="1">
            <a:spLocks noChangeAspect="1" noChangeArrowheads="1"/>
          </p:cNvSpPr>
          <p:nvPr/>
        </p:nvSpPr>
        <p:spPr bwMode="auto">
          <a:xfrm>
            <a:off x="4232275" y="946610"/>
            <a:ext cx="2018476" cy="651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Arial" pitchFamily="38" charset="0"/>
              </a:rPr>
              <a:t>Hadronisation:</a:t>
            </a:r>
            <a:br>
              <a:rPr lang="en-US" sz="2000" dirty="0" smtClean="0">
                <a:solidFill>
                  <a:srgbClr val="000000"/>
                </a:solidFill>
                <a:latin typeface="Arial" pitchFamily="38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Arial" pitchFamily="38" charset="0"/>
              </a:rPr>
              <a:t>QGP lifetime?</a:t>
            </a:r>
            <a:endParaRPr lang="en-GB" sz="2000" dirty="0">
              <a:solidFill>
                <a:srgbClr val="000000"/>
              </a:solidFill>
              <a:latin typeface="Arial" pitchFamily="38" charset="0"/>
              <a:sym typeface="Symbol" pitchFamily="38" charset="2"/>
            </a:endParaRPr>
          </a:p>
        </p:txBody>
      </p:sp>
      <p:sp>
        <p:nvSpPr>
          <p:cNvPr id="40982" name="Line 31"/>
          <p:cNvSpPr>
            <a:spLocks noChangeShapeType="1"/>
          </p:cNvSpPr>
          <p:nvPr/>
        </p:nvSpPr>
        <p:spPr bwMode="auto">
          <a:xfrm>
            <a:off x="5236583" y="1650748"/>
            <a:ext cx="0" cy="900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Arial" pitchFamily="38" charset="0"/>
            </a:endParaRPr>
          </a:p>
        </p:txBody>
      </p:sp>
      <p:sp>
        <p:nvSpPr>
          <p:cNvPr id="40983" name="Line 32"/>
          <p:cNvSpPr>
            <a:spLocks noChangeShapeType="1"/>
          </p:cNvSpPr>
          <p:nvPr/>
        </p:nvSpPr>
        <p:spPr bwMode="auto">
          <a:xfrm>
            <a:off x="1266230" y="1627340"/>
            <a:ext cx="0" cy="900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Arial" pitchFamily="38" charset="0"/>
            </a:endParaRPr>
          </a:p>
        </p:txBody>
      </p:sp>
      <p:sp>
        <p:nvSpPr>
          <p:cNvPr id="40984" name="Line 33"/>
          <p:cNvSpPr>
            <a:spLocks noChangeAspect="1" noChangeShapeType="1"/>
          </p:cNvSpPr>
          <p:nvPr/>
        </p:nvSpPr>
        <p:spPr bwMode="auto">
          <a:xfrm flipV="1">
            <a:off x="1384158" y="3175000"/>
            <a:ext cx="3727450" cy="0"/>
          </a:xfrm>
          <a:prstGeom prst="line">
            <a:avLst/>
          </a:prstGeom>
          <a:noFill/>
          <a:ln w="50800">
            <a:solidFill>
              <a:srgbClr val="33CC33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Arial" pitchFamily="38" charset="0"/>
            </a:endParaRPr>
          </a:p>
        </p:txBody>
      </p:sp>
      <p:sp>
        <p:nvSpPr>
          <p:cNvPr id="40985" name="Text Box 34"/>
          <p:cNvSpPr txBox="1">
            <a:spLocks noChangeAspect="1" noChangeArrowheads="1"/>
          </p:cNvSpPr>
          <p:nvPr/>
        </p:nvSpPr>
        <p:spPr bwMode="auto">
          <a:xfrm>
            <a:off x="1982070" y="3197948"/>
            <a:ext cx="2470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dirty="0">
                <a:solidFill>
                  <a:srgbClr val="33CC33"/>
                </a:solidFill>
                <a:latin typeface="Arial" pitchFamily="38" charset="0"/>
              </a:rPr>
              <a:t>Parton energy loss</a:t>
            </a:r>
            <a:endParaRPr lang="en-GB" sz="2000" dirty="0">
              <a:solidFill>
                <a:srgbClr val="33CC33"/>
              </a:solidFill>
              <a:latin typeface="Arial" pitchFamily="38" charset="0"/>
              <a:sym typeface="Symbol" pitchFamily="38" charset="2"/>
            </a:endParaRPr>
          </a:p>
        </p:txBody>
      </p:sp>
      <p:sp>
        <p:nvSpPr>
          <p:cNvPr id="40986" name="Line 35"/>
          <p:cNvSpPr>
            <a:spLocks noChangeShapeType="1"/>
          </p:cNvSpPr>
          <p:nvPr/>
        </p:nvSpPr>
        <p:spPr bwMode="auto">
          <a:xfrm flipV="1">
            <a:off x="1140686" y="2953721"/>
            <a:ext cx="0" cy="7239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Arial" pitchFamily="38" charset="0"/>
            </a:endParaRPr>
          </a:p>
        </p:txBody>
      </p:sp>
      <p:sp>
        <p:nvSpPr>
          <p:cNvPr id="40987" name="Line 36"/>
          <p:cNvSpPr>
            <a:spLocks noChangeShapeType="1"/>
          </p:cNvSpPr>
          <p:nvPr/>
        </p:nvSpPr>
        <p:spPr bwMode="auto">
          <a:xfrm>
            <a:off x="696913" y="4002088"/>
            <a:ext cx="134937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Arial" pitchFamily="38" charset="0"/>
            </a:endParaRPr>
          </a:p>
        </p:txBody>
      </p:sp>
      <p:pic>
        <p:nvPicPr>
          <p:cNvPr id="40988" name="Picture 37" descr="ev32-end-full"/>
          <p:cNvPicPr>
            <a:picLocks noChangeAspect="1" noChangeArrowheads="1"/>
          </p:cNvPicPr>
          <p:nvPr/>
        </p:nvPicPr>
        <p:blipFill>
          <a:blip r:embed="rId2"/>
          <a:srcRect b="6752"/>
          <a:stretch>
            <a:fillRect/>
          </a:stretch>
        </p:blipFill>
        <p:spPr bwMode="auto">
          <a:xfrm>
            <a:off x="6560864" y="880464"/>
            <a:ext cx="1595437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6145838" y="4057274"/>
            <a:ext cx="2754313" cy="2662237"/>
            <a:chOff x="4046" y="2601"/>
            <a:chExt cx="1735" cy="1677"/>
          </a:xfrm>
        </p:grpSpPr>
        <p:pic>
          <p:nvPicPr>
            <p:cNvPr id="40990" name="Picture 41" descr="gg_QQ_cc_proton"/>
            <p:cNvPicPr>
              <a:picLocks noChangeAspect="1" noChangeArrowheads="1"/>
            </p:cNvPicPr>
            <p:nvPr/>
          </p:nvPicPr>
          <p:blipFill>
            <a:blip r:embed="rId3"/>
            <a:srcRect r="5879"/>
            <a:stretch>
              <a:fillRect/>
            </a:stretch>
          </p:blipFill>
          <p:spPr bwMode="auto">
            <a:xfrm>
              <a:off x="4046" y="2601"/>
              <a:ext cx="1735" cy="16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991" name="Text Box 42"/>
            <p:cNvSpPr txBox="1">
              <a:spLocks noChangeArrowheads="1"/>
            </p:cNvSpPr>
            <p:nvPr/>
          </p:nvSpPr>
          <p:spPr bwMode="auto">
            <a:xfrm>
              <a:off x="4771" y="2914"/>
              <a:ext cx="933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600" b="0" dirty="0">
                  <a:solidFill>
                    <a:srgbClr val="0000CC"/>
                  </a:solidFill>
                  <a:latin typeface="Arial" pitchFamily="38" charset="0"/>
                </a:rPr>
                <a:t>Charm,</a:t>
              </a:r>
            </a:p>
            <a:p>
              <a:pPr algn="l"/>
              <a:r>
                <a:rPr lang="en-US" sz="1600" b="0" dirty="0">
                  <a:solidFill>
                    <a:srgbClr val="0000CC"/>
                  </a:solidFill>
                  <a:latin typeface="Arial" pitchFamily="38" charset="0"/>
                </a:rPr>
                <a:t>PYTHIA 6.208</a:t>
              </a:r>
            </a:p>
          </p:txBody>
        </p:sp>
      </p:grpSp>
      <p:sp>
        <p:nvSpPr>
          <p:cNvPr id="33" name="Footer Placeholder 3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 Mischke (Utrecht)</a:t>
            </a:r>
            <a:endParaRPr lang="en-US" dirty="0"/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CA790B6-3DE3-224A-B164-0E89BB3F0D3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026592" y="-29089"/>
            <a:ext cx="5071771" cy="76944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b="0" dirty="0" smtClean="0">
                <a:solidFill>
                  <a:srgbClr val="000090"/>
                </a:solidFill>
                <a:latin typeface="Arial Narrow" pitchFamily="-112" charset="0"/>
              </a:rPr>
              <a:t>Tentative LHC schedule</a:t>
            </a:r>
            <a:endParaRPr lang="en-GB" sz="4400" b="0" dirty="0">
              <a:solidFill>
                <a:srgbClr val="000090"/>
              </a:solidFill>
              <a:latin typeface="Arial Narrow" pitchFamily="-11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8356" y="1755585"/>
            <a:ext cx="765828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b="0" dirty="0" smtClean="0">
                <a:solidFill>
                  <a:srgbClr val="000000"/>
                </a:solidFill>
              </a:rPr>
              <a:t>2010/11	Long run with pp collisions at 7 </a:t>
            </a:r>
            <a:r>
              <a:rPr lang="en-US" b="0" dirty="0" err="1" smtClean="0">
                <a:solidFill>
                  <a:srgbClr val="000000"/>
                </a:solidFill>
              </a:rPr>
              <a:t>TeV</a:t>
            </a:r>
            <a:endParaRPr lang="en-US" b="0" dirty="0" smtClean="0">
              <a:solidFill>
                <a:srgbClr val="000000"/>
              </a:solidFill>
            </a:endParaRPr>
          </a:p>
          <a:p>
            <a:pPr algn="l">
              <a:spcAft>
                <a:spcPts val="600"/>
              </a:spcAft>
            </a:pPr>
            <a:r>
              <a:rPr lang="en-US" b="0" dirty="0" smtClean="0">
                <a:solidFill>
                  <a:srgbClr val="000000"/>
                </a:solidFill>
              </a:rPr>
              <a:t>		1 month of </a:t>
            </a:r>
            <a:r>
              <a:rPr lang="en-US" b="0" dirty="0" err="1" smtClean="0">
                <a:solidFill>
                  <a:srgbClr val="000000"/>
                </a:solidFill>
              </a:rPr>
              <a:t>Pb-Pb</a:t>
            </a:r>
            <a:r>
              <a:rPr lang="en-US" b="0" dirty="0" smtClean="0">
                <a:solidFill>
                  <a:srgbClr val="000000"/>
                </a:solidFill>
              </a:rPr>
              <a:t> collisions each year</a:t>
            </a:r>
          </a:p>
          <a:p>
            <a:pPr algn="l">
              <a:spcAft>
                <a:spcPts val="600"/>
              </a:spcAft>
            </a:pPr>
            <a:r>
              <a:rPr lang="en-US" b="0" dirty="0" smtClean="0">
                <a:solidFill>
                  <a:srgbClr val="000000"/>
                </a:solidFill>
              </a:rPr>
              <a:t>2012		Long run with pp at 8 </a:t>
            </a:r>
            <a:r>
              <a:rPr lang="en-US" b="0" dirty="0" err="1" smtClean="0">
                <a:solidFill>
                  <a:srgbClr val="000000"/>
                </a:solidFill>
              </a:rPr>
              <a:t>TeV</a:t>
            </a:r>
            <a:endParaRPr lang="en-US" b="0" dirty="0" smtClean="0">
              <a:solidFill>
                <a:srgbClr val="000000"/>
              </a:solidFill>
            </a:endParaRPr>
          </a:p>
          <a:p>
            <a:pPr algn="l">
              <a:spcAft>
                <a:spcPts val="600"/>
              </a:spcAft>
            </a:pPr>
            <a:r>
              <a:rPr lang="en-US" b="0" dirty="0" smtClean="0">
                <a:solidFill>
                  <a:srgbClr val="000000"/>
                </a:solidFill>
              </a:rPr>
              <a:t>2013		</a:t>
            </a:r>
            <a:r>
              <a:rPr lang="en-US" b="0" dirty="0" err="1" smtClean="0">
                <a:solidFill>
                  <a:srgbClr val="000000"/>
                </a:solidFill>
              </a:rPr>
              <a:t>p-Pb</a:t>
            </a:r>
            <a:r>
              <a:rPr lang="en-US" b="0" dirty="0" smtClean="0">
                <a:solidFill>
                  <a:srgbClr val="000000"/>
                </a:solidFill>
              </a:rPr>
              <a:t> at 5.023 </a:t>
            </a:r>
            <a:r>
              <a:rPr lang="en-US" b="0" dirty="0" err="1" smtClean="0">
                <a:solidFill>
                  <a:srgbClr val="000000"/>
                </a:solidFill>
              </a:rPr>
              <a:t>TeV</a:t>
            </a:r>
            <a:r>
              <a:rPr lang="en-US" b="0" dirty="0" smtClean="0">
                <a:solidFill>
                  <a:srgbClr val="000000"/>
                </a:solidFill>
              </a:rPr>
              <a:t> (control measurement)</a:t>
            </a:r>
          </a:p>
          <a:p>
            <a:pPr algn="l">
              <a:spcAft>
                <a:spcPts val="600"/>
              </a:spcAft>
            </a:pPr>
            <a:r>
              <a:rPr lang="en-US" b="0" dirty="0" smtClean="0">
                <a:solidFill>
                  <a:srgbClr val="000090"/>
                </a:solidFill>
              </a:rPr>
              <a:t>2013/14	Long shutdown: machine consolidation 	</a:t>
            </a:r>
          </a:p>
          <a:p>
            <a:pPr algn="l">
              <a:spcAft>
                <a:spcPts val="600"/>
              </a:spcAft>
            </a:pPr>
            <a:r>
              <a:rPr lang="en-US" b="0" dirty="0" smtClean="0">
                <a:solidFill>
                  <a:srgbClr val="000000"/>
                </a:solidFill>
              </a:rPr>
              <a:t>2015-2018	pp, p-Pb and Pb-Pb at almost full energy</a:t>
            </a:r>
          </a:p>
          <a:p>
            <a:pPr algn="l">
              <a:spcAft>
                <a:spcPts val="600"/>
              </a:spcAft>
            </a:pPr>
            <a:r>
              <a:rPr lang="en-US" b="0" dirty="0" smtClean="0">
                <a:solidFill>
                  <a:srgbClr val="000090"/>
                </a:solidFill>
              </a:rPr>
              <a:t>2018/19	Long shutdown: luminosity and detector </a:t>
            </a:r>
          </a:p>
          <a:p>
            <a:pPr algn="l">
              <a:spcAft>
                <a:spcPts val="600"/>
              </a:spcAft>
            </a:pPr>
            <a:r>
              <a:rPr lang="en-US" b="0" dirty="0" smtClean="0">
                <a:solidFill>
                  <a:srgbClr val="000090"/>
                </a:solidFill>
              </a:rPr>
              <a:t>		upgrades</a:t>
            </a:r>
          </a:p>
          <a:p>
            <a:pPr algn="l">
              <a:spcAft>
                <a:spcPts val="600"/>
              </a:spcAft>
            </a:pPr>
            <a:r>
              <a:rPr lang="en-US" b="0" dirty="0" smtClean="0">
                <a:solidFill>
                  <a:srgbClr val="000000"/>
                </a:solidFill>
              </a:rPr>
              <a:t>2019-2022	pp, p-Pb and Pb-Pb at high luminosity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 Mischke (Utrecht)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CA790B6-3DE3-224A-B164-0E89BB3F0D3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7" name="Rectangle 3"/>
          <p:cNvSpPr>
            <a:spLocks noChangeArrowheads="1"/>
          </p:cNvSpPr>
          <p:nvPr/>
        </p:nvSpPr>
        <p:spPr bwMode="auto">
          <a:xfrm>
            <a:off x="4979589" y="870658"/>
            <a:ext cx="3956592" cy="5823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30000"/>
              </a:spcBef>
              <a:buFontTx/>
              <a:buChar char="•"/>
            </a:pPr>
            <a:r>
              <a:rPr lang="en-GB" sz="2200" b="0" dirty="0" smtClean="0">
                <a:solidFill>
                  <a:srgbClr val="000000"/>
                </a:solidFill>
                <a:latin typeface="Arial" pitchFamily="32" charset="0"/>
                <a:ea typeface="ヒラギノ角ゴ Pro W3" pitchFamily="32" charset="-128"/>
                <a:cs typeface="ヒラギノ角ゴ Pro W3" pitchFamily="32" charset="-128"/>
              </a:rPr>
              <a:t> “</a:t>
            </a:r>
            <a:r>
              <a:rPr lang="en-US" sz="2200" b="0" dirty="0" smtClean="0">
                <a:solidFill>
                  <a:srgbClr val="000000"/>
                </a:solidFill>
                <a:latin typeface="Arial" pitchFamily="32" charset="0"/>
                <a:ea typeface="ヒラギノ角ゴ Pro W3" pitchFamily="32" charset="-128"/>
                <a:cs typeface="ヒラギノ角ゴ Pro W3" pitchFamily="32" charset="-128"/>
              </a:rPr>
              <a:t>Simplest way” </a:t>
            </a:r>
            <a:r>
              <a:rPr lang="en-US" sz="2200" b="0" dirty="0">
                <a:solidFill>
                  <a:srgbClr val="000000"/>
                </a:solidFill>
                <a:latin typeface="Arial" pitchFamily="32" charset="0"/>
                <a:ea typeface="ヒラギノ角ゴ Pro W3" pitchFamily="32" charset="-128"/>
                <a:cs typeface="ヒラギノ角ゴ Pro W3" pitchFamily="32" charset="-128"/>
              </a:rPr>
              <a:t>to</a:t>
            </a:r>
            <a:r>
              <a:rPr lang="en-US" sz="2200" b="0" dirty="0" smtClean="0">
                <a:solidFill>
                  <a:srgbClr val="000000"/>
                </a:solidFill>
                <a:latin typeface="Arial" pitchFamily="32" charset="0"/>
                <a:ea typeface="ヒラギノ角ゴ Pro W3" pitchFamily="32" charset="-128"/>
                <a:cs typeface="ヒラギノ角ゴ Pro W3" pitchFamily="32" charset="-128"/>
              </a:rPr>
              <a:t> establish </a:t>
            </a:r>
            <a:br>
              <a:rPr lang="en-US" sz="2200" b="0" dirty="0" smtClean="0">
                <a:solidFill>
                  <a:srgbClr val="000000"/>
                </a:solidFill>
                <a:latin typeface="Arial" pitchFamily="32" charset="0"/>
                <a:ea typeface="ヒラギノ角ゴ Pro W3" pitchFamily="32" charset="-128"/>
                <a:cs typeface="ヒラギノ角ゴ Pro W3" pitchFamily="32" charset="-128"/>
              </a:rPr>
            </a:br>
            <a:r>
              <a:rPr lang="en-US" sz="2200" b="0" dirty="0" smtClean="0">
                <a:solidFill>
                  <a:srgbClr val="000000"/>
                </a:solidFill>
                <a:latin typeface="Arial" pitchFamily="32" charset="0"/>
                <a:ea typeface="ヒラギノ角ゴ Pro W3" pitchFamily="32" charset="-128"/>
                <a:cs typeface="ヒラギノ角ゴ Pro W3" pitchFamily="32" charset="-128"/>
              </a:rPr>
              <a:t>the </a:t>
            </a:r>
            <a:r>
              <a:rPr lang="en-US" sz="2200" b="0" dirty="0">
                <a:solidFill>
                  <a:srgbClr val="000000"/>
                </a:solidFill>
                <a:latin typeface="Arial" pitchFamily="32" charset="0"/>
                <a:ea typeface="ヒラギノ角ゴ Pro W3" pitchFamily="32" charset="-128"/>
                <a:cs typeface="ヒラギノ角ゴ Pro W3" pitchFamily="32" charset="-128"/>
              </a:rPr>
              <a:t>properties of a system</a:t>
            </a:r>
          </a:p>
          <a:p>
            <a:pPr lvl="1" algn="l" eaLnBrk="0" hangingPunct="0">
              <a:spcBef>
                <a:spcPct val="30000"/>
              </a:spcBef>
              <a:buFontTx/>
              <a:buChar char="-"/>
            </a:pPr>
            <a:r>
              <a:rPr lang="en-US" sz="1800" b="0" dirty="0">
                <a:solidFill>
                  <a:srgbClr val="000090"/>
                </a:solidFill>
                <a:latin typeface="Arial" pitchFamily="32" charset="0"/>
                <a:ea typeface="ヒラギノ角ゴ Pro W3" pitchFamily="32" charset="-128"/>
                <a:cs typeface="ヒラギノ角ゴ Pro W3" pitchFamily="32" charset="-128"/>
              </a:rPr>
              <a:t> calibrated probe</a:t>
            </a:r>
          </a:p>
          <a:p>
            <a:pPr lvl="1" algn="l" eaLnBrk="0" hangingPunct="0">
              <a:spcBef>
                <a:spcPct val="30000"/>
              </a:spcBef>
              <a:buFontTx/>
              <a:buChar char="-"/>
            </a:pPr>
            <a:r>
              <a:rPr lang="en-US" sz="1800" b="0" dirty="0">
                <a:solidFill>
                  <a:srgbClr val="000090"/>
                </a:solidFill>
                <a:latin typeface="Arial" pitchFamily="32" charset="0"/>
                <a:ea typeface="ヒラギノ角ゴ Pro W3" pitchFamily="32" charset="-128"/>
                <a:cs typeface="ヒラギノ角ゴ Pro W3" pitchFamily="32" charset="-128"/>
              </a:rPr>
              <a:t> calibrated interaction</a:t>
            </a:r>
          </a:p>
          <a:p>
            <a:pPr lvl="1" algn="l" eaLnBrk="0" hangingPunct="0">
              <a:spcBef>
                <a:spcPct val="30000"/>
              </a:spcBef>
              <a:buFontTx/>
              <a:buChar char="-"/>
            </a:pPr>
            <a:r>
              <a:rPr lang="en-US" sz="1800" b="0" dirty="0">
                <a:solidFill>
                  <a:srgbClr val="000090"/>
                </a:solidFill>
                <a:latin typeface="Arial" pitchFamily="32" charset="0"/>
                <a:ea typeface="ヒラギノ角ゴ Pro W3" pitchFamily="32" charset="-128"/>
                <a:cs typeface="ヒラギノ角ゴ Pro W3" pitchFamily="32" charset="-128"/>
              </a:rPr>
              <a:t> suppression pattern tells about density profile</a:t>
            </a:r>
            <a:r>
              <a:rPr lang="en-US" sz="1900" b="0" dirty="0">
                <a:solidFill>
                  <a:srgbClr val="000099"/>
                </a:solidFill>
                <a:latin typeface="Arial" pitchFamily="32" charset="0"/>
                <a:ea typeface="ヒラギノ角ゴ Pro W3" pitchFamily="32" charset="-128"/>
                <a:cs typeface="ヒラギノ角ゴ Pro W3" pitchFamily="32" charset="-128"/>
              </a:rPr>
              <a:t/>
            </a:r>
            <a:br>
              <a:rPr lang="en-US" sz="1900" b="0" dirty="0">
                <a:solidFill>
                  <a:srgbClr val="000099"/>
                </a:solidFill>
                <a:latin typeface="Arial" pitchFamily="32" charset="0"/>
                <a:ea typeface="ヒラギノ角ゴ Pro W3" pitchFamily="32" charset="-128"/>
                <a:cs typeface="ヒラギノ角ゴ Pro W3" pitchFamily="32" charset="-128"/>
              </a:rPr>
            </a:br>
            <a:r>
              <a:rPr lang="en-US" sz="1000" b="0" dirty="0">
                <a:solidFill>
                  <a:srgbClr val="000099"/>
                </a:solidFill>
                <a:latin typeface="Arial" pitchFamily="32" charset="0"/>
                <a:ea typeface="ヒラギノ角ゴ Pro W3" pitchFamily="32" charset="-128"/>
                <a:cs typeface="ヒラギノ角ゴ Pro W3" pitchFamily="32" charset="-128"/>
              </a:rPr>
              <a:t>  </a:t>
            </a:r>
          </a:p>
          <a:p>
            <a:pPr algn="l" eaLnBrk="0" hangingPunct="0">
              <a:spcBef>
                <a:spcPct val="30000"/>
              </a:spcBef>
              <a:buFontTx/>
              <a:buChar char="•"/>
            </a:pPr>
            <a:r>
              <a:rPr lang="en-US" sz="2200" b="0" dirty="0">
                <a:solidFill>
                  <a:srgbClr val="000000"/>
                </a:solidFill>
                <a:latin typeface="Arial" pitchFamily="32" charset="0"/>
                <a:ea typeface="ヒラギノ角ゴ Pro W3" pitchFamily="32" charset="-128"/>
                <a:cs typeface="ヒラギノ角ゴ Pro W3" pitchFamily="32" charset="-128"/>
              </a:rPr>
              <a:t> Heavy-ion </a:t>
            </a:r>
            <a:r>
              <a:rPr lang="en-US" sz="2200" b="0" dirty="0" smtClean="0">
                <a:solidFill>
                  <a:srgbClr val="000000"/>
                </a:solidFill>
                <a:latin typeface="Arial" pitchFamily="32" charset="0"/>
                <a:ea typeface="ヒラギノ角ゴ Pro W3" pitchFamily="32" charset="-128"/>
                <a:cs typeface="ヒラギノ角ゴ Pro W3" pitchFamily="32" charset="-128"/>
              </a:rPr>
              <a:t>collision</a:t>
            </a:r>
          </a:p>
          <a:p>
            <a:pPr lvl="1" algn="l" eaLnBrk="0" hangingPunct="0">
              <a:spcBef>
                <a:spcPct val="30000"/>
              </a:spcBef>
              <a:buFontTx/>
              <a:buChar char="-"/>
            </a:pPr>
            <a:r>
              <a:rPr lang="en-US" sz="1800" b="0" dirty="0">
                <a:solidFill>
                  <a:srgbClr val="000090"/>
                </a:solidFill>
                <a:latin typeface="Arial" pitchFamily="32" charset="0"/>
                <a:ea typeface="ヒラギノ角ゴ Pro W3" pitchFamily="32" charset="-128"/>
                <a:cs typeface="ヒラギノ角ゴ Pro W3" pitchFamily="32" charset="-128"/>
              </a:rPr>
              <a:t> hard processes serve as </a:t>
            </a:r>
            <a:r>
              <a:rPr lang="en-US" sz="1800" b="0" dirty="0">
                <a:solidFill>
                  <a:srgbClr val="CC3300"/>
                </a:solidFill>
                <a:latin typeface="Arial" pitchFamily="32" charset="0"/>
                <a:ea typeface="ヒラギノ角ゴ Pro W3" pitchFamily="32" charset="-128"/>
                <a:cs typeface="ヒラギノ角ゴ Pro W3" pitchFamily="32" charset="-128"/>
              </a:rPr>
              <a:t>calibrated probe </a:t>
            </a:r>
            <a:r>
              <a:rPr lang="en-US" sz="1800" b="0" dirty="0">
                <a:solidFill>
                  <a:srgbClr val="000090"/>
                </a:solidFill>
                <a:latin typeface="Arial" pitchFamily="32" charset="0"/>
                <a:ea typeface="ヒラギノ角ゴ Pro W3" pitchFamily="32" charset="-128"/>
                <a:cs typeface="ヒラギノ角ゴ Pro W3" pitchFamily="32" charset="-128"/>
              </a:rPr>
              <a:t>(pQCD)</a:t>
            </a:r>
          </a:p>
          <a:p>
            <a:pPr lvl="1" algn="l" eaLnBrk="0" hangingPunct="0">
              <a:spcBef>
                <a:spcPct val="30000"/>
              </a:spcBef>
              <a:buFontTx/>
              <a:buChar char="-"/>
            </a:pPr>
            <a:r>
              <a:rPr lang="en-GB" sz="1800" b="0" dirty="0">
                <a:solidFill>
                  <a:srgbClr val="000090"/>
                </a:solidFill>
                <a:latin typeface="Arial" pitchFamily="32" charset="0"/>
              </a:rPr>
              <a:t> </a:t>
            </a:r>
            <a:r>
              <a:rPr lang="en-GB" sz="1800" b="0" dirty="0" smtClean="0">
                <a:solidFill>
                  <a:srgbClr val="000090"/>
                </a:solidFill>
                <a:latin typeface="Arial" pitchFamily="32" charset="0"/>
              </a:rPr>
              <a:t>traverse </a:t>
            </a:r>
            <a:r>
              <a:rPr lang="en-GB" sz="1800" b="0" dirty="0">
                <a:solidFill>
                  <a:srgbClr val="000090"/>
                </a:solidFill>
                <a:latin typeface="Arial" pitchFamily="32" charset="0"/>
              </a:rPr>
              <a:t>through the medium </a:t>
            </a:r>
            <a:r>
              <a:rPr lang="en-US" sz="1800" b="0" dirty="0">
                <a:solidFill>
                  <a:srgbClr val="000090"/>
                </a:solidFill>
                <a:latin typeface="Arial" pitchFamily="32" charset="0"/>
              </a:rPr>
              <a:t>and </a:t>
            </a:r>
            <a:r>
              <a:rPr lang="en-US" sz="1800" b="0" dirty="0" smtClean="0">
                <a:solidFill>
                  <a:srgbClr val="CC3300"/>
                </a:solidFill>
                <a:latin typeface="Arial" pitchFamily="32" charset="0"/>
                <a:ea typeface="ヒラギノ角ゴ Pro W3" pitchFamily="32" charset="-128"/>
                <a:cs typeface="ヒラギノ角ゴ Pro W3" pitchFamily="32" charset="-128"/>
              </a:rPr>
              <a:t>interact </a:t>
            </a:r>
            <a:r>
              <a:rPr lang="en-US" sz="1800" b="0" dirty="0">
                <a:solidFill>
                  <a:srgbClr val="CC3300"/>
                </a:solidFill>
                <a:latin typeface="Arial" pitchFamily="32" charset="0"/>
                <a:ea typeface="ヒラギノ角ゴ Pro W3" pitchFamily="32" charset="-128"/>
                <a:cs typeface="ヒラギノ角ゴ Pro W3" pitchFamily="32" charset="-128"/>
              </a:rPr>
              <a:t>strongly </a:t>
            </a:r>
          </a:p>
          <a:p>
            <a:pPr lvl="1" algn="l" eaLnBrk="0" hangingPunct="0">
              <a:spcBef>
                <a:spcPct val="30000"/>
              </a:spcBef>
              <a:buFontTx/>
              <a:buChar char="-"/>
            </a:pPr>
            <a:r>
              <a:rPr lang="en-US" sz="1800" b="0" dirty="0">
                <a:solidFill>
                  <a:srgbClr val="000090"/>
                </a:solidFill>
                <a:latin typeface="Arial" pitchFamily="32" charset="0"/>
                <a:ea typeface="ヒラギノ角ゴ Pro W3" pitchFamily="32" charset="-128"/>
                <a:cs typeface="ヒラギノ角ゴ Pro W3" pitchFamily="32" charset="-128"/>
              </a:rPr>
              <a:t> </a:t>
            </a:r>
            <a:r>
              <a:rPr lang="en-US" sz="1800" b="0" dirty="0" smtClean="0">
                <a:solidFill>
                  <a:srgbClr val="CC3300"/>
                </a:solidFill>
                <a:latin typeface="Arial" pitchFamily="32" charset="0"/>
                <a:ea typeface="ヒラギノ角ゴ Pro W3" pitchFamily="32" charset="-128"/>
                <a:cs typeface="ヒラギノ角ゴ Pro W3" pitchFamily="32" charset="-128"/>
              </a:rPr>
              <a:t>suppression pattern</a:t>
            </a:r>
            <a:r>
              <a:rPr lang="en-US" sz="1800" b="0" dirty="0" smtClean="0">
                <a:solidFill>
                  <a:srgbClr val="000090"/>
                </a:solidFill>
                <a:latin typeface="Arial" pitchFamily="32" charset="0"/>
                <a:ea typeface="ヒラギノ角ゴ Pro W3" pitchFamily="32" charset="-128"/>
                <a:cs typeface="ヒラギノ角ゴ Pro W3" pitchFamily="32" charset="-128"/>
              </a:rPr>
              <a:t> </a:t>
            </a:r>
            <a:r>
              <a:rPr lang="en-US" sz="1800" b="0" dirty="0">
                <a:solidFill>
                  <a:srgbClr val="000090"/>
                </a:solidFill>
                <a:latin typeface="Arial" pitchFamily="32" charset="0"/>
                <a:ea typeface="ヒラギノ角ゴ Pro W3" pitchFamily="32" charset="-128"/>
                <a:cs typeface="ヒラギノ角ゴ Pro W3" pitchFamily="32" charset="-128"/>
              </a:rPr>
              <a:t>provides density measurement</a:t>
            </a:r>
          </a:p>
          <a:p>
            <a:pPr lvl="1" algn="l" eaLnBrk="0" hangingPunct="0">
              <a:spcBef>
                <a:spcPct val="30000"/>
              </a:spcBef>
              <a:buFontTx/>
              <a:buChar char="-"/>
            </a:pPr>
            <a:r>
              <a:rPr lang="en-US" sz="1800" b="0" dirty="0">
                <a:latin typeface="Arial" pitchFamily="32" charset="0"/>
                <a:ea typeface="ヒラギノ角ゴ Pro W3" pitchFamily="32" charset="-128"/>
                <a:cs typeface="ヒラギノ角ゴ Pro W3" pitchFamily="32" charset="-128"/>
              </a:rPr>
              <a:t> </a:t>
            </a:r>
            <a:r>
              <a:rPr lang="en-US" sz="1800" b="0" u="sng" dirty="0">
                <a:latin typeface="Arial" pitchFamily="32" charset="0"/>
              </a:rPr>
              <a:t>General picture</a:t>
            </a:r>
            <a:r>
              <a:rPr lang="en-US" sz="1800" b="0" dirty="0">
                <a:latin typeface="Arial" pitchFamily="32" charset="0"/>
              </a:rPr>
              <a:t>:</a:t>
            </a:r>
            <a:r>
              <a:rPr lang="en-US" sz="1800" b="0" dirty="0" smtClean="0">
                <a:latin typeface="Arial" pitchFamily="32" charset="0"/>
              </a:rPr>
              <a:t> parton energy </a:t>
            </a:r>
            <a:r>
              <a:rPr lang="en-US" sz="1800" b="0" dirty="0">
                <a:latin typeface="Arial" pitchFamily="32" charset="0"/>
              </a:rPr>
              <a:t>loss</a:t>
            </a:r>
            <a:r>
              <a:rPr lang="en-US" sz="1800" b="0" dirty="0" smtClean="0">
                <a:latin typeface="Arial" pitchFamily="32" charset="0"/>
              </a:rPr>
              <a:t> through medium-induced </a:t>
            </a:r>
            <a:r>
              <a:rPr lang="en-US" sz="1800" b="0" dirty="0">
                <a:latin typeface="Arial" pitchFamily="32" charset="0"/>
              </a:rPr>
              <a:t>gluon </a:t>
            </a:r>
            <a:r>
              <a:rPr lang="en-US" sz="1800" b="0" dirty="0" smtClean="0">
                <a:latin typeface="Arial" pitchFamily="32" charset="0"/>
              </a:rPr>
              <a:t>radiation and collisions with medium constituents</a:t>
            </a:r>
            <a:endParaRPr lang="en-GB" sz="1800" b="0" dirty="0">
              <a:latin typeface="Arial" pitchFamily="32" charset="0"/>
              <a:ea typeface="ヒラギノ角ゴ Pro W3" pitchFamily="32" charset="-128"/>
              <a:cs typeface="ヒラギノ角ゴ Pro W3" pitchFamily="32" charset="-128"/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205324" y="1086674"/>
            <a:ext cx="4364037" cy="3646488"/>
            <a:chOff x="115" y="1843"/>
            <a:chExt cx="2749" cy="2297"/>
          </a:xfrm>
        </p:grpSpPr>
        <p:sp>
          <p:nvSpPr>
            <p:cNvPr id="62481" name="AutoShape 5"/>
            <p:cNvSpPr>
              <a:spLocks noChangeArrowheads="1"/>
            </p:cNvSpPr>
            <p:nvPr/>
          </p:nvSpPr>
          <p:spPr bwMode="auto">
            <a:xfrm>
              <a:off x="115" y="1843"/>
              <a:ext cx="2749" cy="229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600" u="sng" smtClean="0">
                <a:solidFill>
                  <a:srgbClr val="000000"/>
                </a:solidFill>
                <a:latin typeface="Arial" pitchFamily="32" charset="0"/>
              </a:endParaRPr>
            </a:p>
          </p:txBody>
        </p:sp>
        <p:pic>
          <p:nvPicPr>
            <p:cNvPr id="62482" name="Picture 6" descr="tomography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73" y="1876"/>
              <a:ext cx="2318" cy="2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483" name="Text Box 7"/>
            <p:cNvSpPr txBox="1">
              <a:spLocks noChangeArrowheads="1"/>
            </p:cNvSpPr>
            <p:nvPr/>
          </p:nvSpPr>
          <p:spPr bwMode="auto">
            <a:xfrm>
              <a:off x="357" y="3383"/>
              <a:ext cx="837" cy="27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eaLnBrk="0" hangingPunct="0"/>
              <a:r>
                <a:rPr lang="en-US" sz="2200" b="0" dirty="0" smtClean="0">
                  <a:solidFill>
                    <a:srgbClr val="000000"/>
                  </a:solidFill>
                  <a:latin typeface="Arial Narrow" pitchFamily="32" charset="0"/>
                  <a:ea typeface="ヒラギノ角ゴ Pro W3" pitchFamily="32" charset="-128"/>
                  <a:cs typeface="ヒラギノ角ゴ Pro W3" pitchFamily="32" charset="-128"/>
                </a:rPr>
                <a:t>pp </a:t>
              </a:r>
              <a:r>
                <a:rPr lang="en-US" sz="2200" b="0" dirty="0">
                  <a:solidFill>
                    <a:srgbClr val="000000"/>
                  </a:solidFill>
                  <a:latin typeface="Arial Narrow" pitchFamily="32" charset="0"/>
                  <a:ea typeface="ヒラギノ角ゴ Pro W3" pitchFamily="32" charset="-128"/>
                  <a:cs typeface="ヒラギノ角ゴ Pro W3" pitchFamily="32" charset="-128"/>
                </a:rPr>
                <a:t>collision</a:t>
              </a: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56124" y="1178749"/>
            <a:ext cx="4168775" cy="3263900"/>
            <a:chOff x="196" y="1889"/>
            <a:chExt cx="2626" cy="2056"/>
          </a:xfrm>
        </p:grpSpPr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196" y="1889"/>
              <a:ext cx="2448" cy="2001"/>
              <a:chOff x="204" y="1889"/>
              <a:chExt cx="2448" cy="2001"/>
            </a:xfrm>
          </p:grpSpPr>
          <p:pic>
            <p:nvPicPr>
              <p:cNvPr id="62479" name="Picture 12" descr="tomography2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50" y="1889"/>
                <a:ext cx="2202" cy="200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2480" name="Text Box 13"/>
              <p:cNvSpPr txBox="1">
                <a:spLocks noChangeArrowheads="1"/>
              </p:cNvSpPr>
              <p:nvPr/>
            </p:nvSpPr>
            <p:spPr bwMode="auto">
              <a:xfrm>
                <a:off x="204" y="3440"/>
                <a:ext cx="1080" cy="271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l" eaLnBrk="0" hangingPunct="0"/>
                <a:r>
                  <a:rPr lang="en-US" sz="2200" b="0" dirty="0" err="1" smtClean="0">
                    <a:solidFill>
                      <a:srgbClr val="FF0000"/>
                    </a:solidFill>
                    <a:latin typeface="Arial Narrow" pitchFamily="32" charset="0"/>
                    <a:ea typeface="ヒラギノ角ゴ Pro W3" pitchFamily="32" charset="-128"/>
                    <a:cs typeface="ヒラギノ角ゴ Pro W3" pitchFamily="32" charset="-128"/>
                  </a:rPr>
                  <a:t>Pb-Pb</a:t>
                </a:r>
                <a:r>
                  <a:rPr lang="en-US" sz="2200" b="0" dirty="0" smtClean="0">
                    <a:solidFill>
                      <a:srgbClr val="FF0000"/>
                    </a:solidFill>
                    <a:latin typeface="Arial Narrow" pitchFamily="32" charset="0"/>
                    <a:ea typeface="ヒラギノ角ゴ Pro W3" pitchFamily="32" charset="-128"/>
                    <a:cs typeface="ヒラギノ角ゴ Pro W3" pitchFamily="32" charset="-128"/>
                  </a:rPr>
                  <a:t> </a:t>
                </a:r>
                <a:r>
                  <a:rPr lang="en-US" sz="2200" b="0" dirty="0">
                    <a:solidFill>
                      <a:srgbClr val="FF0000"/>
                    </a:solidFill>
                    <a:latin typeface="Arial Narrow" pitchFamily="32" charset="0"/>
                    <a:ea typeface="ヒラギノ角ゴ Pro W3" pitchFamily="32" charset="-128"/>
                    <a:cs typeface="ヒラギノ角ゴ Pro W3" pitchFamily="32" charset="-128"/>
                  </a:rPr>
                  <a:t>collision</a:t>
                </a:r>
              </a:p>
            </p:txBody>
          </p:sp>
        </p:grpSp>
        <p:sp>
          <p:nvSpPr>
            <p:cNvPr id="62477" name="Rectangle 14"/>
            <p:cNvSpPr>
              <a:spLocks noChangeArrowheads="1"/>
            </p:cNvSpPr>
            <p:nvPr/>
          </p:nvSpPr>
          <p:spPr bwMode="auto">
            <a:xfrm>
              <a:off x="1498" y="2878"/>
              <a:ext cx="849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700">
                  <a:solidFill>
                    <a:srgbClr val="000099"/>
                  </a:solidFill>
                  <a:latin typeface="Arial Narrow" pitchFamily="32" charset="0"/>
                  <a:ea typeface="ヒラギノ角ゴ Pro W3" pitchFamily="32" charset="-128"/>
                  <a:cs typeface="ヒラギノ角ゴ Pro W3" pitchFamily="32" charset="-128"/>
                </a:rPr>
                <a:t>Quark-Gluon</a:t>
              </a:r>
            </a:p>
            <a:p>
              <a:pPr eaLnBrk="0" hangingPunct="0"/>
              <a:r>
                <a:rPr lang="en-US" sz="1700">
                  <a:solidFill>
                    <a:srgbClr val="000099"/>
                  </a:solidFill>
                  <a:latin typeface="Arial Narrow" pitchFamily="32" charset="0"/>
                  <a:ea typeface="ヒラギノ角ゴ Pro W3" pitchFamily="32" charset="-128"/>
                  <a:cs typeface="ヒラギノ角ゴ Pro W3" pitchFamily="32" charset="-128"/>
                </a:rPr>
                <a:t>Plasma</a:t>
              </a:r>
            </a:p>
          </p:txBody>
        </p:sp>
        <p:sp>
          <p:nvSpPr>
            <p:cNvPr id="62478" name="Rectangle 15"/>
            <p:cNvSpPr>
              <a:spLocks noChangeArrowheads="1"/>
            </p:cNvSpPr>
            <p:nvPr/>
          </p:nvSpPr>
          <p:spPr bwMode="auto">
            <a:xfrm>
              <a:off x="1723" y="3751"/>
              <a:ext cx="1099" cy="19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400" b="0" i="1">
                  <a:solidFill>
                    <a:srgbClr val="000000"/>
                  </a:solidFill>
                  <a:latin typeface="Arial" pitchFamily="32" charset="0"/>
                  <a:ea typeface="ヒラギノ角ゴ Pro W3" pitchFamily="32" charset="-128"/>
                  <a:cs typeface="ヒラギノ角ゴ Pro W3" pitchFamily="32" charset="-128"/>
                </a:rPr>
                <a:t>after the collision</a:t>
              </a:r>
            </a:p>
          </p:txBody>
        </p:sp>
      </p:grpSp>
      <p:sp>
        <p:nvSpPr>
          <p:cNvPr id="62475" name="Rectangle 16"/>
          <p:cNvSpPr>
            <a:spLocks noChangeArrowheads="1"/>
          </p:cNvSpPr>
          <p:nvPr/>
        </p:nvSpPr>
        <p:spPr bwMode="auto">
          <a:xfrm>
            <a:off x="506710" y="4937481"/>
            <a:ext cx="380591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200" b="0" dirty="0" smtClean="0">
                <a:solidFill>
                  <a:srgbClr val="000000"/>
                </a:solidFill>
                <a:latin typeface="Arial" pitchFamily="32" charset="0"/>
              </a:rPr>
              <a:t>Quantify medium effects with </a:t>
            </a:r>
            <a:r>
              <a:rPr lang="en-US" sz="2200" dirty="0" smtClean="0">
                <a:solidFill>
                  <a:srgbClr val="000000"/>
                </a:solidFill>
                <a:latin typeface="Arial" pitchFamily="32" charset="0"/>
              </a:rPr>
              <a:t/>
            </a:r>
            <a:br>
              <a:rPr lang="en-US" sz="2200" dirty="0" smtClean="0">
                <a:solidFill>
                  <a:srgbClr val="000000"/>
                </a:solidFill>
                <a:latin typeface="Arial" pitchFamily="32" charset="0"/>
              </a:rPr>
            </a:br>
            <a:r>
              <a:rPr lang="en-US" sz="2200" dirty="0" smtClean="0">
                <a:solidFill>
                  <a:srgbClr val="000000"/>
                </a:solidFill>
                <a:latin typeface="Arial" pitchFamily="32" charset="0"/>
              </a:rPr>
              <a:t>nuclear modification factor</a:t>
            </a:r>
            <a:endParaRPr lang="en-US" sz="2200" u="sng" dirty="0" smtClean="0">
              <a:solidFill>
                <a:srgbClr val="000000"/>
              </a:solidFill>
              <a:latin typeface="Arial" pitchFamily="32" charset="0"/>
            </a:endParaRPr>
          </a:p>
        </p:txBody>
      </p:sp>
      <p:sp>
        <p:nvSpPr>
          <p:cNvPr id="24" name="Slide Number Placeholder 4"/>
          <p:cNvSpPr txBox="1">
            <a:spLocks/>
          </p:cNvSpPr>
          <p:nvPr/>
        </p:nvSpPr>
        <p:spPr bwMode="auto">
          <a:xfrm>
            <a:off x="6934200" y="65659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ED5E7269-8EEA-1043-A8BD-873B6AF99B40}" type="slidenum">
              <a:rPr lang="en-US" sz="1400" b="0" smtClean="0">
                <a:solidFill>
                  <a:srgbClr val="808080"/>
                </a:solidFill>
                <a:latin typeface="Arial"/>
                <a:cs typeface="Arial"/>
              </a:rPr>
              <a:pPr algn="r">
                <a:defRPr/>
              </a:pPr>
              <a:t>3</a:t>
            </a:fld>
            <a:endParaRPr lang="en-US" sz="1400" b="0">
              <a:solidFill>
                <a:srgbClr val="808080"/>
              </a:solidFill>
              <a:latin typeface="Arial"/>
              <a:cs typeface="Arial"/>
            </a:endParaRPr>
          </a:p>
        </p:txBody>
      </p:sp>
      <p:graphicFrame>
        <p:nvGraphicFramePr>
          <p:cNvPr id="90114" name="Object 3"/>
          <p:cNvGraphicFramePr>
            <a:graphicFrameLocks noChangeAspect="1"/>
          </p:cNvGraphicFramePr>
          <p:nvPr/>
        </p:nvGraphicFramePr>
        <p:xfrm>
          <a:off x="687320" y="5732401"/>
          <a:ext cx="3374453" cy="7568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48" name="Equation" r:id="rId5" imgW="1917700" imgH="419100" progId="Equation.3">
                  <p:embed/>
                </p:oleObj>
              </mc:Choice>
              <mc:Fallback>
                <p:oleObj name="Equation" r:id="rId5" imgW="1917700" imgH="4191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320" y="5732401"/>
                        <a:ext cx="3374453" cy="7568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852854" y="-40554"/>
            <a:ext cx="7443063" cy="76944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b="0" dirty="0" smtClean="0">
                <a:solidFill>
                  <a:srgbClr val="000090"/>
                </a:solidFill>
                <a:latin typeface="Arial Narrow" pitchFamily="-112" charset="0"/>
              </a:rPr>
              <a:t>Probing hot and dense QCD matter</a:t>
            </a:r>
            <a:endParaRPr lang="en-GB" sz="4400" b="0" dirty="0">
              <a:solidFill>
                <a:srgbClr val="000090"/>
              </a:solidFill>
              <a:latin typeface="Arial Narrow" pitchFamily="-112" charset="0"/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 Mischke (Utrecht)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CA790B6-3DE3-224A-B164-0E89BB3F0D3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4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02750"/>
              </p:ext>
            </p:extLst>
          </p:nvPr>
        </p:nvGraphicFramePr>
        <p:xfrm>
          <a:off x="791527" y="5086234"/>
          <a:ext cx="3061392" cy="1371600"/>
        </p:xfrm>
        <a:graphic>
          <a:graphicData uri="http://schemas.openxmlformats.org/drawingml/2006/table">
            <a:tbl>
              <a:tblPr firstRow="1" bandRow="1"/>
              <a:tblGrid>
                <a:gridCol w="1530696"/>
                <a:gridCol w="1530696"/>
              </a:tblGrid>
              <a:tr h="57870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latin typeface="Times New Roman"/>
                          <a:cs typeface="Times New Roman"/>
                        </a:rPr>
                        <a:t>year</a:t>
                      </a:r>
                      <a:endParaRPr lang="en-GB" sz="1800" b="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8FF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latin typeface="Times New Roman"/>
                          <a:cs typeface="Times New Roman"/>
                        </a:rPr>
                        <a:t>integrated luminosity</a:t>
                      </a:r>
                      <a:endParaRPr lang="en-GB" sz="1800" b="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8FFD"/>
                    </a:solidFill>
                  </a:tcPr>
                </a:tc>
              </a:tr>
              <a:tr h="3306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latin typeface="Times New Roman"/>
                          <a:cs typeface="Times New Roman"/>
                        </a:rPr>
                        <a:t>2010</a:t>
                      </a:r>
                      <a:endParaRPr lang="en-GB" sz="1800" b="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8FF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800" b="0" dirty="0" smtClean="0">
                          <a:latin typeface="Times New Roman"/>
                          <a:cs typeface="Times New Roman"/>
                        </a:rPr>
                        <a:t>~ 10 mb</a:t>
                      </a:r>
                      <a:r>
                        <a:rPr lang="en-GB" sz="1800" b="0" baseline="30000" dirty="0" smtClean="0">
                          <a:latin typeface="Times New Roman"/>
                          <a:cs typeface="Times New Roman"/>
                        </a:rPr>
                        <a:t>-1</a:t>
                      </a:r>
                      <a:endParaRPr lang="en-GB" sz="1800" b="0" baseline="300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8FFD">
                        <a:tint val="40000"/>
                      </a:srgbClr>
                    </a:solidFill>
                  </a:tcPr>
                </a:tc>
              </a:tr>
              <a:tr h="3306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latin typeface="Times New Roman"/>
                          <a:cs typeface="Times New Roman"/>
                        </a:rPr>
                        <a:t>2011</a:t>
                      </a:r>
                      <a:endParaRPr lang="en-GB" sz="1800" b="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8FF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~ 0.16 nb</a:t>
                      </a:r>
                      <a:r>
                        <a:rPr kumimoji="0" lang="en-US" sz="1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-1</a:t>
                      </a:r>
                      <a:endParaRPr lang="en-GB" sz="1800" b="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8FF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730836" y="-29089"/>
            <a:ext cx="5663304" cy="76944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b="0" dirty="0" smtClean="0">
                <a:solidFill>
                  <a:srgbClr val="000090"/>
                </a:solidFill>
                <a:latin typeface="Arial Narrow" pitchFamily="-112" charset="0"/>
              </a:rPr>
              <a:t>Data: integrated luminosity</a:t>
            </a:r>
            <a:endParaRPr lang="en-GB" sz="4400" b="0" dirty="0">
              <a:solidFill>
                <a:srgbClr val="000090"/>
              </a:solidFill>
              <a:latin typeface="Arial Narrow" pitchFamily="-112" charset="0"/>
            </a:endParaRPr>
          </a:p>
        </p:txBody>
      </p:sp>
      <p:pic>
        <p:nvPicPr>
          <p:cNvPr id="10" name="Picture 9" descr="D:\Massi\MyTalks\Chamonix12\lui_days_liny_ion201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694" y="817520"/>
            <a:ext cx="4585706" cy="415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D:\Massi\MyTalks\Chamonix12\lui_days_liny_io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98259" y="1007039"/>
            <a:ext cx="3960000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116760" y="5842252"/>
            <a:ext cx="498043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n-US" sz="2200" b="0" dirty="0" smtClean="0">
                <a:latin typeface="Arial" charset="0"/>
                <a:cs typeface="Arial" charset="0"/>
              </a:rPr>
              <a:t>2010 </a:t>
            </a:r>
            <a:r>
              <a:rPr lang="en-US" sz="2200" b="0" dirty="0" err="1" smtClean="0">
                <a:latin typeface="Arial" charset="0"/>
                <a:cs typeface="Arial" charset="0"/>
                <a:sym typeface="Wingdings"/>
              </a:rPr>
              <a:t></a:t>
            </a:r>
            <a:r>
              <a:rPr lang="en-US" sz="2200" b="0" dirty="0" smtClean="0">
                <a:latin typeface="Arial" charset="0"/>
                <a:cs typeface="Arial" charset="0"/>
                <a:sym typeface="Wingdings"/>
              </a:rPr>
              <a:t> 2011: f</a:t>
            </a:r>
            <a:r>
              <a:rPr lang="en-US" sz="2200" b="0" dirty="0" smtClean="0">
                <a:latin typeface="Arial" charset="0"/>
                <a:ea typeface="+mn-ea"/>
                <a:cs typeface="Arial" charset="0"/>
              </a:rPr>
              <a:t>actor 16 improvement</a:t>
            </a:r>
            <a:endParaRPr lang="en-US" sz="2200" b="0" dirty="0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45220" y="5209890"/>
            <a:ext cx="38750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b="0" dirty="0" err="1" smtClean="0">
                <a:solidFill>
                  <a:srgbClr val="000090"/>
                </a:solidFill>
                <a:latin typeface="Arial" pitchFamily="38" charset="0"/>
                <a:ea typeface="Arial" pitchFamily="38" charset="0"/>
                <a:cs typeface="Arial" pitchFamily="38" charset="0"/>
              </a:rPr>
              <a:t>Pb</a:t>
            </a:r>
            <a:r>
              <a:rPr lang="en-US" b="0" dirty="0" smtClean="0">
                <a:solidFill>
                  <a:srgbClr val="000090"/>
                </a:solidFill>
                <a:latin typeface="Arial" pitchFamily="38" charset="0"/>
                <a:ea typeface="Arial" pitchFamily="38" charset="0"/>
                <a:cs typeface="Arial" pitchFamily="38" charset="0"/>
              </a:rPr>
              <a:t>-   </a:t>
            </a:r>
            <a:r>
              <a:rPr lang="en-US" b="0" dirty="0" err="1" smtClean="0">
                <a:solidFill>
                  <a:srgbClr val="000090"/>
                </a:solidFill>
                <a:latin typeface="Arial" pitchFamily="38" charset="0"/>
                <a:ea typeface="Arial" pitchFamily="38" charset="0"/>
                <a:cs typeface="Arial" pitchFamily="38" charset="0"/>
              </a:rPr>
              <a:t>Pb</a:t>
            </a:r>
            <a:r>
              <a:rPr lang="en-US" b="0" dirty="0" smtClean="0">
                <a:solidFill>
                  <a:srgbClr val="000090"/>
                </a:solidFill>
                <a:latin typeface="Arial" pitchFamily="38" charset="0"/>
                <a:ea typeface="Arial" pitchFamily="38" charset="0"/>
                <a:cs typeface="Arial" pitchFamily="38" charset="0"/>
              </a:rPr>
              <a:t> at √</a:t>
            </a:r>
            <a:r>
              <a:rPr lang="en-US" b="0" dirty="0" err="1" smtClean="0">
                <a:solidFill>
                  <a:srgbClr val="000090"/>
                </a:solidFill>
                <a:latin typeface="Arial" pitchFamily="38" charset="0"/>
                <a:ea typeface="Arial" pitchFamily="38" charset="0"/>
                <a:cs typeface="Arial" pitchFamily="38" charset="0"/>
              </a:rPr>
              <a:t>s</a:t>
            </a:r>
            <a:r>
              <a:rPr lang="en-US" b="0" baseline="-25000" dirty="0" err="1" smtClean="0">
                <a:solidFill>
                  <a:srgbClr val="000090"/>
                </a:solidFill>
                <a:latin typeface="Arial" pitchFamily="38" charset="0"/>
                <a:ea typeface="Arial" pitchFamily="38" charset="0"/>
                <a:cs typeface="Arial" pitchFamily="38" charset="0"/>
              </a:rPr>
              <a:t>NN</a:t>
            </a:r>
            <a:r>
              <a:rPr lang="en-US" b="0" baseline="-25000" dirty="0" smtClean="0">
                <a:solidFill>
                  <a:srgbClr val="000090"/>
                </a:solidFill>
                <a:latin typeface="Arial" pitchFamily="38" charset="0"/>
                <a:ea typeface="Arial" pitchFamily="38" charset="0"/>
                <a:cs typeface="Arial" pitchFamily="38" charset="0"/>
              </a:rPr>
              <a:t> </a:t>
            </a:r>
            <a:r>
              <a:rPr lang="en-US" b="0" dirty="0" smtClean="0">
                <a:solidFill>
                  <a:srgbClr val="000090"/>
                </a:solidFill>
                <a:latin typeface="Arial" pitchFamily="38" charset="0"/>
                <a:ea typeface="Arial" pitchFamily="38" charset="0"/>
                <a:cs typeface="Arial" pitchFamily="38" charset="0"/>
              </a:rPr>
              <a:t>= 2.76 </a:t>
            </a:r>
            <a:r>
              <a:rPr lang="en-US" b="0" dirty="0" err="1" smtClean="0">
                <a:solidFill>
                  <a:srgbClr val="000090"/>
                </a:solidFill>
                <a:latin typeface="Arial" pitchFamily="38" charset="0"/>
                <a:ea typeface="Arial" pitchFamily="38" charset="0"/>
                <a:cs typeface="Arial" pitchFamily="38" charset="0"/>
              </a:rPr>
              <a:t>TeV</a:t>
            </a:r>
            <a:endParaRPr lang="en-US" b="0" dirty="0" smtClean="0">
              <a:solidFill>
                <a:srgbClr val="000090"/>
              </a:solidFill>
              <a:latin typeface="Arial" pitchFamily="38" charset="0"/>
              <a:ea typeface="Arial" pitchFamily="38" charset="0"/>
              <a:cs typeface="Arial" pitchFamily="3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46778" y="5262059"/>
            <a:ext cx="4042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00" b="0" dirty="0" smtClean="0">
                <a:solidFill>
                  <a:srgbClr val="000090"/>
                </a:solidFill>
                <a:latin typeface="Arial" pitchFamily="38" charset="0"/>
                <a:ea typeface="Arial" pitchFamily="38" charset="0"/>
                <a:cs typeface="Arial" pitchFamily="38" charset="0"/>
              </a:rPr>
              <a:t>208</a:t>
            </a:r>
            <a:br>
              <a:rPr lang="en-US" sz="1000" b="0" dirty="0" smtClean="0">
                <a:solidFill>
                  <a:srgbClr val="000090"/>
                </a:solidFill>
                <a:latin typeface="Arial" pitchFamily="38" charset="0"/>
                <a:ea typeface="Arial" pitchFamily="38" charset="0"/>
                <a:cs typeface="Arial" pitchFamily="38" charset="0"/>
              </a:rPr>
            </a:br>
            <a:r>
              <a:rPr lang="en-US" sz="1000" b="0" dirty="0" smtClean="0">
                <a:solidFill>
                  <a:srgbClr val="000090"/>
                </a:solidFill>
                <a:latin typeface="Arial" pitchFamily="38" charset="0"/>
                <a:ea typeface="Arial" pitchFamily="38" charset="0"/>
                <a:cs typeface="Arial" pitchFamily="38" charset="0"/>
              </a:rPr>
              <a:t>82</a:t>
            </a:r>
            <a:endParaRPr lang="en-US" sz="1000" dirty="0"/>
          </a:p>
        </p:txBody>
      </p:sp>
      <p:sp>
        <p:nvSpPr>
          <p:cNvPr id="15" name="Rectangle 14"/>
          <p:cNvSpPr/>
          <p:nvPr/>
        </p:nvSpPr>
        <p:spPr>
          <a:xfrm>
            <a:off x="4695361" y="5265714"/>
            <a:ext cx="4042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00" b="0" dirty="0" smtClean="0">
                <a:solidFill>
                  <a:srgbClr val="000090"/>
                </a:solidFill>
                <a:latin typeface="Arial" pitchFamily="38" charset="0"/>
                <a:ea typeface="Arial" pitchFamily="38" charset="0"/>
                <a:cs typeface="Arial" pitchFamily="38" charset="0"/>
              </a:rPr>
              <a:t>208</a:t>
            </a:r>
            <a:br>
              <a:rPr lang="en-US" sz="1000" b="0" dirty="0" smtClean="0">
                <a:solidFill>
                  <a:srgbClr val="000090"/>
                </a:solidFill>
                <a:latin typeface="Arial" pitchFamily="38" charset="0"/>
                <a:ea typeface="Arial" pitchFamily="38" charset="0"/>
                <a:cs typeface="Arial" pitchFamily="38" charset="0"/>
              </a:rPr>
            </a:br>
            <a:r>
              <a:rPr lang="en-US" sz="1000" b="0" dirty="0" smtClean="0">
                <a:solidFill>
                  <a:srgbClr val="000090"/>
                </a:solidFill>
                <a:latin typeface="Arial" pitchFamily="38" charset="0"/>
                <a:ea typeface="Arial" pitchFamily="38" charset="0"/>
                <a:cs typeface="Arial" pitchFamily="38" charset="0"/>
              </a:rPr>
              <a:t>82</a:t>
            </a:r>
            <a:endParaRPr lang="en-US" sz="1000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 rot="16200000" flipH="1">
            <a:off x="3546452" y="2485656"/>
            <a:ext cx="2376781" cy="1180352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Footer Placeholder 1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 Mischke (Utrecht)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CA790B6-3DE3-224A-B164-0E89BB3F0D3F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798177" y="-29089"/>
            <a:ext cx="3528605" cy="76944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b="0" dirty="0" smtClean="0">
                <a:solidFill>
                  <a:srgbClr val="000090"/>
                </a:solidFill>
                <a:latin typeface="Arial Narrow" pitchFamily="-112" charset="0"/>
              </a:rPr>
              <a:t>ALICE data sets</a:t>
            </a:r>
            <a:endParaRPr lang="en-GB" sz="4400" b="0" dirty="0">
              <a:solidFill>
                <a:srgbClr val="000090"/>
              </a:solidFill>
              <a:latin typeface="Arial Narrow" pitchFamily="-112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 Mischke (Utrecht)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CA790B6-3DE3-224A-B164-0E89BB3F0D3F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graphicFrame>
        <p:nvGraphicFramePr>
          <p:cNvPr id="10" name="Content Placeholder 9"/>
          <p:cNvGraphicFramePr>
            <a:graphicFrameLocks/>
          </p:cNvGraphicFramePr>
          <p:nvPr/>
        </p:nvGraphicFramePr>
        <p:xfrm>
          <a:off x="337848" y="2101262"/>
          <a:ext cx="8458200" cy="2827076"/>
        </p:xfrm>
        <a:graphic>
          <a:graphicData uri="http://schemas.openxmlformats.org/drawingml/2006/table">
            <a:tbl>
              <a:tblPr/>
              <a:tblGrid>
                <a:gridCol w="1543050"/>
                <a:gridCol w="1868487"/>
                <a:gridCol w="1701800"/>
                <a:gridCol w="3344863"/>
              </a:tblGrid>
              <a:tr h="42169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1" charset="0"/>
                          <a:ea typeface="ＭＳ Ｐゴシック" pitchFamily="1" charset="-128"/>
                          <a:cs typeface="ＭＳ Ｐゴシック" pitchFamily="1" charset="-128"/>
                          <a:sym typeface="Symbol" pitchFamily="1" charset="2"/>
                        </a:rPr>
                        <a:t>System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1" charset="0"/>
                          <a:ea typeface="ＭＳ Ｐゴシック" pitchFamily="1" charset="-128"/>
                          <a:cs typeface="ＭＳ Ｐゴシック" pitchFamily="1" charset="-128"/>
                          <a:sym typeface="Symbol" pitchFamily="1" charset="2"/>
                        </a:rPr>
                        <a:t>√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1" charset="0"/>
                          <a:ea typeface="ＭＳ Ｐゴシック" pitchFamily="1" charset="-128"/>
                          <a:cs typeface="ＭＳ Ｐゴシック" pitchFamily="1" charset="-128"/>
                          <a:sym typeface="Symbol" pitchFamily="1" charset="2"/>
                        </a:rPr>
                        <a:t>s</a:t>
                      </a:r>
                      <a:r>
                        <a:rPr kumimoji="0" lang="en-US" sz="18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1" charset="0"/>
                          <a:ea typeface="ＭＳ Ｐゴシック" pitchFamily="1" charset="-128"/>
                          <a:cs typeface="ＭＳ Ｐゴシック" pitchFamily="1" charset="-128"/>
                          <a:sym typeface="Symbol" pitchFamily="1" charset="2"/>
                        </a:rPr>
                        <a:t>NN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1" charset="0"/>
                          <a:ea typeface="ＭＳ Ｐゴシック" pitchFamily="1" charset="-128"/>
                          <a:cs typeface="ＭＳ Ｐゴシック" pitchFamily="1" charset="-128"/>
                          <a:sym typeface="Symbol" pitchFamily="1" charset="2"/>
                        </a:rPr>
                        <a:t> (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1" charset="0"/>
                          <a:ea typeface="ＭＳ Ｐゴシック" pitchFamily="1" charset="-128"/>
                          <a:cs typeface="ＭＳ Ｐゴシック" pitchFamily="1" charset="-128"/>
                          <a:sym typeface="Symbol" pitchFamily="1" charset="2"/>
                        </a:rPr>
                        <a:t>TeV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1" charset="0"/>
                          <a:ea typeface="ＭＳ Ｐゴシック" pitchFamily="1" charset="-128"/>
                          <a:cs typeface="ＭＳ Ｐゴシック" pitchFamily="1" charset="-128"/>
                          <a:sym typeface="Symbol" pitchFamily="1" charset="2"/>
                        </a:rPr>
                        <a:t>)</a:t>
                      </a:r>
                      <a:endParaRPr kumimoji="0" 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1" charset="0"/>
                        <a:ea typeface="ＭＳ Ｐゴシック" pitchFamily="1" charset="-128"/>
                        <a:cs typeface="ＭＳ Ｐゴシック" pitchFamily="1" charset="-128"/>
                        <a:sym typeface="Symbol" pitchFamily="1" charset="2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1" charset="0"/>
                          <a:ea typeface="ＭＳ Ｐゴシック" pitchFamily="1" charset="-128"/>
                          <a:cs typeface="ＭＳ Ｐゴシック" pitchFamily="1" charset="-128"/>
                          <a:sym typeface="Symbol" pitchFamily="1" charset="2"/>
                        </a:rPr>
                        <a:t>Year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1" charset="0"/>
                          <a:ea typeface="ＭＳ Ｐゴシック" pitchFamily="1" charset="-128"/>
                          <a:cs typeface="ＭＳ Ｐゴシック" pitchFamily="1" charset="-128"/>
                          <a:sym typeface="Symbol" pitchFamily="1" charset="2"/>
                        </a:rPr>
                        <a:t>Data analyzed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</a:tr>
              <a:tr h="4413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1" charset="0"/>
                          <a:ea typeface="ＭＳ Ｐゴシック" pitchFamily="1" charset="-128"/>
                          <a:cs typeface="ＭＳ Ｐゴシック" pitchFamily="1" charset="-128"/>
                          <a:sym typeface="Symbol" pitchFamily="1" charset="2"/>
                        </a:rPr>
                        <a:t>pp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C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1" charset="0"/>
                          <a:ea typeface="ＭＳ Ｐゴシック" pitchFamily="1" charset="-128"/>
                          <a:cs typeface="ＭＳ Ｐゴシック" pitchFamily="1" charset="-128"/>
                          <a:sym typeface="Symbol" pitchFamily="1" charset="2"/>
                        </a:rPr>
                        <a:t>7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C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1" charset="0"/>
                          <a:ea typeface="ＭＳ Ｐゴシック" pitchFamily="1" charset="-128"/>
                          <a:cs typeface="ＭＳ Ｐゴシック" pitchFamily="1" charset="-128"/>
                          <a:sym typeface="Symbol" pitchFamily="1" charset="2"/>
                        </a:rPr>
                        <a:t>2010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C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1" charset="0"/>
                          <a:ea typeface="ＭＳ Ｐゴシック" pitchFamily="1" charset="-128"/>
                          <a:cs typeface="ＭＳ Ｐゴシック" pitchFamily="1" charset="-128"/>
                          <a:sym typeface="Symbol" pitchFamily="1" charset="2"/>
                        </a:rPr>
                        <a:t>5 nb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1" charset="0"/>
                          <a:ea typeface="ＭＳ Ｐゴシック" pitchFamily="1" charset="-128"/>
                          <a:cs typeface="ＭＳ Ｐゴシック" pitchFamily="1" charset="-128"/>
                          <a:sym typeface="Symbol" pitchFamily="1" charset="2"/>
                        </a:rPr>
                        <a:t>-1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CEB"/>
                    </a:solidFill>
                  </a:tcPr>
                </a:tc>
              </a:tr>
              <a:tr h="4413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1" charset="0"/>
                          <a:ea typeface="ＭＳ Ｐゴシック" pitchFamily="1" charset="-128"/>
                          <a:cs typeface="ＭＳ Ｐゴシック" pitchFamily="1" charset="-128"/>
                          <a:sym typeface="Symbol" pitchFamily="1" charset="2"/>
                        </a:rPr>
                        <a:t>pp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1" charset="0"/>
                          <a:ea typeface="ＭＳ Ｐゴシック" pitchFamily="1" charset="-128"/>
                          <a:cs typeface="ＭＳ Ｐゴシック" pitchFamily="1" charset="-128"/>
                          <a:sym typeface="Symbol" pitchFamily="1" charset="2"/>
                        </a:rPr>
                        <a:t>2.76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1" charset="0"/>
                          <a:ea typeface="ＭＳ Ｐゴシック" pitchFamily="1" charset="-128"/>
                          <a:cs typeface="ＭＳ Ｐゴシック" pitchFamily="1" charset="-128"/>
                          <a:sym typeface="Symbol" pitchFamily="1" charset="2"/>
                        </a:rPr>
                        <a:t>2011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1" charset="0"/>
                          <a:ea typeface="ＭＳ Ｐゴシック" pitchFamily="1" charset="-128"/>
                          <a:cs typeface="ＭＳ Ｐゴシック" pitchFamily="1" charset="-128"/>
                          <a:sym typeface="Symbol" pitchFamily="1" charset="2"/>
                        </a:rPr>
                        <a:t>1.1 nb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1" charset="0"/>
                          <a:ea typeface="ＭＳ Ｐゴシック" pitchFamily="1" charset="-128"/>
                          <a:cs typeface="ＭＳ Ｐゴシック" pitchFamily="1" charset="-128"/>
                          <a:sym typeface="Symbol" pitchFamily="1" charset="2"/>
                        </a:rPr>
                        <a:t>-1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1" charset="0"/>
                        <a:ea typeface="ＭＳ Ｐゴシック" pitchFamily="1" charset="-128"/>
                        <a:cs typeface="ＭＳ Ｐゴシック" pitchFamily="1" charset="-128"/>
                        <a:sym typeface="Symbol" pitchFamily="1" charset="2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EF5"/>
                    </a:solidFill>
                  </a:tcPr>
                </a:tc>
              </a:tr>
              <a:tr h="4413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1" charset="0"/>
                          <a:ea typeface="ＭＳ Ｐゴシック" pitchFamily="1" charset="-128"/>
                          <a:cs typeface="ＭＳ Ｐゴシック" pitchFamily="1" charset="-128"/>
                          <a:sym typeface="Symbol" pitchFamily="1" charset="2"/>
                        </a:rPr>
                        <a:t>Pb-Pb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C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1" charset="0"/>
                          <a:ea typeface="ＭＳ Ｐゴシック" pitchFamily="1" charset="-128"/>
                          <a:cs typeface="ＭＳ Ｐゴシック" pitchFamily="1" charset="-128"/>
                          <a:sym typeface="Symbol" pitchFamily="1" charset="2"/>
                        </a:rPr>
                        <a:t>2.76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C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1" charset="0"/>
                          <a:ea typeface="ＭＳ Ｐゴシック" pitchFamily="1" charset="-128"/>
                          <a:cs typeface="ＭＳ Ｐゴシック" pitchFamily="1" charset="-128"/>
                          <a:sym typeface="Symbol" pitchFamily="1" charset="2"/>
                        </a:rPr>
                        <a:t>2010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C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1" charset="0"/>
                          <a:ea typeface="ＭＳ Ｐゴシック" pitchFamily="1" charset="-128"/>
                          <a:cs typeface="ＭＳ Ｐゴシック" pitchFamily="1" charset="-128"/>
                          <a:sym typeface="Symbol" pitchFamily="1" charset="2"/>
                        </a:rPr>
                        <a:t>2.12 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" charset="2"/>
                          <a:ea typeface="ＭＳ Ｐゴシック" pitchFamily="1" charset="-128"/>
                          <a:cs typeface="ＭＳ Ｐゴシック" pitchFamily="1" charset="-128"/>
                          <a:sym typeface="Symbol" pitchFamily="1" charset="2"/>
                        </a:rPr>
                        <a:t>m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1" charset="0"/>
                          <a:ea typeface="ＭＳ Ｐゴシック" pitchFamily="1" charset="-128"/>
                          <a:cs typeface="ＭＳ Ｐゴシック" pitchFamily="1" charset="-128"/>
                          <a:sym typeface="Symbol" pitchFamily="1" charset="2"/>
                        </a:rPr>
                        <a:t>b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1" charset="0"/>
                          <a:ea typeface="ＭＳ Ｐゴシック" pitchFamily="1" charset="-128"/>
                          <a:cs typeface="ＭＳ Ｐゴシック" pitchFamily="1" charset="-128"/>
                          <a:sym typeface="Symbol" pitchFamily="1" charset="2"/>
                        </a:rPr>
                        <a:t>-1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1" charset="0"/>
                        <a:ea typeface="ＭＳ Ｐゴシック" pitchFamily="1" charset="-128"/>
                        <a:cs typeface="ＭＳ Ｐゴシック" pitchFamily="1" charset="-128"/>
                        <a:sym typeface="Symbol" pitchFamily="1" charset="2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CEB"/>
                    </a:solidFill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1" charset="0"/>
                          <a:ea typeface="ＭＳ Ｐゴシック" pitchFamily="1" charset="-128"/>
                          <a:cs typeface="ＭＳ Ｐゴシック" pitchFamily="1" charset="-128"/>
                          <a:sym typeface="Symbol" pitchFamily="1" charset="2"/>
                        </a:rPr>
                        <a:t>Pb-Pb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1" charset="0"/>
                          <a:ea typeface="ＭＳ Ｐゴシック" pitchFamily="1" charset="-128"/>
                          <a:cs typeface="ＭＳ Ｐゴシック" pitchFamily="1" charset="-128"/>
                          <a:sym typeface="Symbol" pitchFamily="1" charset="2"/>
                        </a:rPr>
                        <a:t>2.76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1" charset="0"/>
                          <a:ea typeface="ＭＳ Ｐゴシック" pitchFamily="1" charset="-128"/>
                          <a:cs typeface="ＭＳ Ｐゴシック" pitchFamily="1" charset="-128"/>
                          <a:sym typeface="Symbol" pitchFamily="1" charset="2"/>
                        </a:rPr>
                        <a:t>2011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1" charset="0"/>
                          <a:ea typeface="ＭＳ Ｐゴシック" pitchFamily="1" charset="-128"/>
                          <a:cs typeface="ＭＳ Ｐゴシック" pitchFamily="1" charset="-128"/>
                          <a:sym typeface="Symbol" pitchFamily="1" charset="2"/>
                        </a:rPr>
                        <a:t>28 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" charset="2"/>
                          <a:ea typeface="ＭＳ Ｐゴシック" pitchFamily="1" charset="-128"/>
                          <a:cs typeface="ＭＳ Ｐゴシック" pitchFamily="1" charset="-128"/>
                          <a:sym typeface="Symbol" pitchFamily="1" charset="2"/>
                        </a:rPr>
                        <a:t>m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1" charset="0"/>
                          <a:ea typeface="ＭＳ Ｐゴシック" pitchFamily="1" charset="-128"/>
                          <a:cs typeface="ＭＳ Ｐゴシック" pitchFamily="1" charset="-128"/>
                          <a:sym typeface="Symbol" pitchFamily="1" charset="2"/>
                        </a:rPr>
                        <a:t>b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1" charset="0"/>
                          <a:ea typeface="ＭＳ Ｐゴシック" pitchFamily="1" charset="-128"/>
                          <a:cs typeface="ＭＳ Ｐゴシック" pitchFamily="1" charset="-128"/>
                          <a:sym typeface="Symbol" pitchFamily="1" charset="2"/>
                        </a:rPr>
                        <a:t>-1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1" charset="0"/>
                          <a:ea typeface="ＭＳ Ｐゴシック" pitchFamily="1" charset="-128"/>
                          <a:cs typeface="ＭＳ Ｐゴシック" pitchFamily="1" charset="-128"/>
                          <a:sym typeface="Symbol" pitchFamily="1" charset="2"/>
                        </a:rPr>
                        <a:t> central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1" charset="0"/>
                          <a:ea typeface="ＭＳ Ｐゴシック" pitchFamily="1" charset="-128"/>
                          <a:cs typeface="ＭＳ Ｐゴシック" pitchFamily="1" charset="-128"/>
                          <a:sym typeface="Symbol" pitchFamily="1" charset="2"/>
                        </a:rPr>
                        <a:t>  6 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" charset="2"/>
                          <a:ea typeface="ＭＳ Ｐゴシック" pitchFamily="1" charset="-128"/>
                          <a:cs typeface="ＭＳ Ｐゴシック" pitchFamily="1" charset="-128"/>
                          <a:sym typeface="Symbol" pitchFamily="1" charset="2"/>
                        </a:rPr>
                        <a:t>m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1" charset="0"/>
                          <a:ea typeface="ＭＳ Ｐゴシック" pitchFamily="1" charset="-128"/>
                          <a:cs typeface="ＭＳ Ｐゴシック" pitchFamily="1" charset="-128"/>
                          <a:sym typeface="Symbol" pitchFamily="1" charset="2"/>
                        </a:rPr>
                        <a:t>b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1" charset="0"/>
                          <a:ea typeface="ＭＳ Ｐゴシック" pitchFamily="1" charset="-128"/>
                          <a:cs typeface="ＭＳ Ｐゴシック" pitchFamily="1" charset="-128"/>
                          <a:sym typeface="Symbol" pitchFamily="1" charset="2"/>
                        </a:rPr>
                        <a:t>-1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1" charset="0"/>
                          <a:ea typeface="ＭＳ Ｐゴシック" pitchFamily="1" charset="-128"/>
                          <a:cs typeface="ＭＳ Ｐゴシック" pitchFamily="1" charset="-128"/>
                          <a:sym typeface="Symbol" pitchFamily="1" charset="2"/>
                        </a:rPr>
                        <a:t> semi-peripheral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1" charset="0"/>
                          <a:ea typeface="ＭＳ Ｐゴシック" pitchFamily="1" charset="-128"/>
                          <a:cs typeface="ＭＳ Ｐゴシック" pitchFamily="1" charset="-128"/>
                          <a:sym typeface="Symbol" pitchFamily="1" charset="2"/>
                        </a:rPr>
                        <a:t> 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1" charset="0"/>
                        <a:ea typeface="ＭＳ Ｐゴシック" pitchFamily="1" charset="-128"/>
                        <a:cs typeface="ＭＳ Ｐゴシック" pitchFamily="1" charset="-128"/>
                        <a:sym typeface="Symbol" pitchFamily="1" charset="2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EF5"/>
                    </a:solidFill>
                  </a:tcPr>
                </a:tc>
              </a:tr>
              <a:tr h="4413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1" charset="0"/>
                          <a:ea typeface="ＭＳ Ｐゴシック" pitchFamily="1" charset="-128"/>
                          <a:cs typeface="ＭＳ Ｐゴシック" pitchFamily="1" charset="-128"/>
                          <a:sym typeface="Symbol" pitchFamily="1" charset="2"/>
                        </a:rPr>
                        <a:t>p-Pb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C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1" charset="0"/>
                          <a:ea typeface="ＭＳ Ｐゴシック" pitchFamily="1" charset="-128"/>
                          <a:cs typeface="ＭＳ Ｐゴシック" pitchFamily="1" charset="-128"/>
                          <a:sym typeface="Symbol" pitchFamily="1" charset="2"/>
                        </a:rPr>
                        <a:t>5.02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C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1" charset="0"/>
                          <a:ea typeface="ＭＳ Ｐゴシック" pitchFamily="1" charset="-128"/>
                          <a:cs typeface="ＭＳ Ｐゴシック" pitchFamily="1" charset="-128"/>
                          <a:sym typeface="Symbol" pitchFamily="1" charset="2"/>
                        </a:rPr>
                        <a:t>2013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C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1" charset="0"/>
                          <a:ea typeface="ＭＳ Ｐゴシック" pitchFamily="1" charset="-128"/>
                          <a:cs typeface="ＭＳ Ｐゴシック" pitchFamily="1" charset="-128"/>
                          <a:sym typeface="Symbol" pitchFamily="1" charset="2"/>
                        </a:rPr>
                        <a:t>48.6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" charset="2"/>
                          <a:ea typeface="ＭＳ Ｐゴシック" pitchFamily="1" charset="-128"/>
                          <a:cs typeface="ＭＳ Ｐゴシック" pitchFamily="1" charset="-128"/>
                          <a:sym typeface="Symbol" pitchFamily="1" charset="2"/>
                        </a:rPr>
                        <a:t>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1" charset="0"/>
                          <a:ea typeface="ＭＳ Ｐゴシック" pitchFamily="1" charset="-128"/>
                          <a:cs typeface="ＭＳ Ｐゴシック" pitchFamily="1" charset="-128"/>
                          <a:sym typeface="Symbol" pitchFamily="1" charset="2"/>
                        </a:rPr>
                        <a:t>b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1" charset="0"/>
                          <a:ea typeface="ＭＳ Ｐゴシック" pitchFamily="1" charset="-128"/>
                          <a:cs typeface="ＭＳ Ｐゴシック" pitchFamily="1" charset="-128"/>
                          <a:sym typeface="Symbol" pitchFamily="1" charset="2"/>
                        </a:rPr>
                        <a:t>-1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1" charset="0"/>
                        <a:ea typeface="ＭＳ Ｐゴシック" pitchFamily="1" charset="-128"/>
                        <a:cs typeface="ＭＳ Ｐゴシック" pitchFamily="1" charset="-128"/>
                        <a:sym typeface="Symbol" pitchFamily="1" charset="2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CEB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9" name="Slide Number Placeholder 5"/>
          <p:cNvSpPr txBox="1">
            <a:spLocks/>
          </p:cNvSpPr>
          <p:nvPr/>
        </p:nvSpPr>
        <p:spPr bwMode="auto">
          <a:xfrm>
            <a:off x="6932613" y="6557963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EC190290-1EA6-E54C-8F09-EE8656667F86}" type="slidenum">
              <a:rPr lang="en-US" sz="1400" b="0">
                <a:solidFill>
                  <a:srgbClr val="808080"/>
                </a:solidFill>
                <a:ea typeface="Arial" pitchFamily="-112" charset="0"/>
                <a:cs typeface="Arial" pitchFamily="-112" charset="0"/>
              </a:rPr>
              <a:pPr algn="r"/>
              <a:t>32</a:t>
            </a:fld>
            <a:endParaRPr lang="en-US" sz="1400" b="0">
              <a:solidFill>
                <a:srgbClr val="808080"/>
              </a:solidFill>
              <a:ea typeface="Arial" pitchFamily="-112" charset="0"/>
              <a:cs typeface="Arial" pitchFamily="-112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 Mischke (Utrecht)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91125" y="1152230"/>
          <a:ext cx="7924800" cy="5181601"/>
        </p:xfrm>
        <a:graphic>
          <a:graphicData uri="http://schemas.openxmlformats.org/drawingml/2006/table">
            <a:tbl>
              <a:tblPr/>
              <a:tblGrid>
                <a:gridCol w="1371600"/>
                <a:gridCol w="1752600"/>
                <a:gridCol w="1676400"/>
                <a:gridCol w="3124200"/>
              </a:tblGrid>
              <a:tr h="39687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Experiment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Heavy flavor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Quarkonia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Electroweak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PHENIX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: 1.2&lt;|y|&lt;2.2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e: |y|&lt;0.35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  <a:ea typeface="Arial" pitchFamily="-106" charset="0"/>
                        <a:cs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J/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, 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Wingdings" pitchFamily="-106" charset="2"/>
                        </a:rPr>
                        <a:t>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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J/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, 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Wingdings" pitchFamily="-106" charset="2"/>
                        </a:rPr>
                        <a:t>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ee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  <a:ea typeface="Arial" pitchFamily="-106" charset="0"/>
                        <a:cs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, di-electron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  <a:ea typeface="Arial" pitchFamily="-106" charset="0"/>
                        <a:cs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STAR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e, D: |y|&lt;1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J/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, 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Wingdings" pitchFamily="-106" charset="2"/>
                        </a:rPr>
                        <a:t>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ee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  <a:ea typeface="Arial" pitchFamily="-106" charset="0"/>
                        <a:cs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di-electron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55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ALICE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: 2.5&lt;|y|&lt;4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e,D: |y|&lt;0.9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B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Wingdings" pitchFamily="-106" charset="2"/>
                        </a:rPr>
                        <a:t>J/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X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Wingdings" pitchFamily="-106" charset="2"/>
                        </a:rPr>
                        <a:t>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eeX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J/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Wingdings" pitchFamily="-106" charset="2"/>
                        </a:rPr>
                        <a:t> 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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J/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Wingdings" pitchFamily="-106" charset="2"/>
                        </a:rPr>
                        <a:t> 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ee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  <a:ea typeface="Arial" pitchFamily="-106" charset="0"/>
                        <a:cs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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  <a:ea typeface="Arial" pitchFamily="-106" charset="0"/>
                        <a:cs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6051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ATLAS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: |y|&lt;1.05,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    p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T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&gt;4 GeV/c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-106" charset="0"/>
                        <a:ea typeface="Arial" pitchFamily="-106" charset="0"/>
                        <a:cs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  <a:ea typeface="Arial" pitchFamily="-106" charset="0"/>
                        <a:cs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: |y|&lt;1.3, 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E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T 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(45-200 GeV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W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Wingdings" pitchFamily="-106" charset="2"/>
                        </a:rPr>
                        <a:t>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: |</a:t>
                      </a: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η</a:t>
                      </a:r>
                      <a:r>
                        <a:rPr kumimoji="0" lang="el-GR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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|&lt;2.7,p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T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()&gt;7 GeV/c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Z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Wingdings" pitchFamily="-106" charset="2"/>
                        </a:rPr>
                        <a:t>µµ (ee)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: |y|&lt;2.7 (|y|&lt;2.5) 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  <a:ea typeface="Arial" pitchFamily="-106" charset="0"/>
                        <a:cs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1603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CMS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B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Wingdings" pitchFamily="-106" charset="2"/>
                        </a:rPr>
                        <a:t>J/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X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Wingdings" pitchFamily="-106" charset="2"/>
                        </a:rPr>
                        <a:t>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X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  <a:ea typeface="Arial" pitchFamily="-106" charset="0"/>
                        <a:cs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J/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Wingdings" pitchFamily="-106" charset="2"/>
                        </a:rPr>
                        <a:t>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: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    |y|&lt;2.4,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    p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T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&gt;6.5 GeV/c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  <a:ea typeface="Arial" pitchFamily="-106" charset="0"/>
                        <a:cs typeface="Arial" pitchFamily="-106" charset="0"/>
                        <a:sym typeface="Symbol" pitchFamily="-106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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Wingdings" pitchFamily="-106" charset="2"/>
                        </a:rPr>
                        <a:t>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 |y|&lt;2.4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  <a:ea typeface="Arial" pitchFamily="-106" charset="0"/>
                        <a:cs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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: |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y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|&lt;1.44,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E</a:t>
                      </a:r>
                      <a:r>
                        <a:rPr kumimoji="0" lang="en-US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T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(20-80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GeV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W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Wingdings" pitchFamily="-106" charset="2"/>
                        </a:rPr>
                        <a:t>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: |</a:t>
                      </a:r>
                      <a:r>
                        <a:rPr kumimoji="0" lang="el-G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η</a:t>
                      </a:r>
                      <a:r>
                        <a:rPr kumimoji="0" lang="el-GR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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|&lt;2.1,p</a:t>
                      </a:r>
                      <a:r>
                        <a:rPr kumimoji="0" lang="en-US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T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()&gt;25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GeV/c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  <a:ea typeface="Arial" pitchFamily="-106" charset="0"/>
                        <a:cs typeface="Arial" pitchFamily="-106" charset="0"/>
                        <a:sym typeface="Symbol" pitchFamily="-106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Z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Wingdings" pitchFamily="-106" charset="2"/>
                        </a:rPr>
                        <a:t>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: |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y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  <a:sym typeface="Symbol" pitchFamily="-106" charset="2"/>
                        </a:rPr>
                        <a:t>|&lt;2.1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  <a:ea typeface="Arial" pitchFamily="-106" charset="0"/>
                        <a:cs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170" y="199726"/>
            <a:ext cx="4625262" cy="64800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 Mischke (Utrecht)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CA790B6-3DE3-224A-B164-0E89BB3F0D3F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 Mischke (Utrecht)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CA790B6-3DE3-224A-B164-0E89BB3F0D3F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65" y="945424"/>
            <a:ext cx="4837154" cy="5040000"/>
          </a:xfrm>
          <a:prstGeom prst="rect">
            <a:avLst/>
          </a:prstGeom>
        </p:spPr>
      </p:pic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-68410" y="27432"/>
            <a:ext cx="9282710" cy="65659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0" dirty="0" smtClean="0">
                <a:solidFill>
                  <a:srgbClr val="000090"/>
                </a:solidFill>
                <a:latin typeface="Arial Narrow" pitchFamily="-112" charset="0"/>
              </a:rPr>
              <a:t>Multiplicity dependence of D and J/ yields in pp </a:t>
            </a:r>
            <a:endParaRPr lang="en-GB" sz="4000" b="0" dirty="0">
              <a:solidFill>
                <a:srgbClr val="000090"/>
              </a:solidFill>
              <a:latin typeface="Arial Narrow" pitchFamily="-11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1437" y="836473"/>
            <a:ext cx="546383" cy="7200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 flipV="1">
            <a:off x="1156347" y="6220892"/>
            <a:ext cx="3704725" cy="3614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009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Rectangle 12"/>
          <p:cNvSpPr/>
          <p:nvPr/>
        </p:nvSpPr>
        <p:spPr>
          <a:xfrm>
            <a:off x="1830896" y="6207496"/>
            <a:ext cx="2326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00090"/>
                </a:solidFill>
                <a:latin typeface="Arial" pitchFamily="38" charset="0"/>
              </a:rPr>
              <a:t>Particle multiplicity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06341" y="1557290"/>
            <a:ext cx="3314380" cy="3954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800"/>
              </a:spcAft>
              <a:buFont typeface="Arial"/>
              <a:buChar char="•"/>
            </a:pPr>
            <a:r>
              <a:rPr lang="en-US" b="0" dirty="0" smtClean="0">
                <a:solidFill>
                  <a:srgbClr val="000000"/>
                </a:solidFill>
                <a:latin typeface="Arial"/>
                <a:cs typeface="Arial"/>
              </a:rPr>
              <a:t> Linear increase of </a:t>
            </a:r>
            <a:br>
              <a:rPr lang="en-US" b="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b="0" dirty="0" smtClean="0">
                <a:solidFill>
                  <a:srgbClr val="000000"/>
                </a:solidFill>
                <a:latin typeface="Arial"/>
                <a:cs typeface="Arial"/>
              </a:rPr>
              <a:t>D-meson yields with charged multiplicities </a:t>
            </a:r>
          </a:p>
          <a:p>
            <a:pPr algn="l">
              <a:spcAft>
                <a:spcPts val="1800"/>
              </a:spcAft>
              <a:buFont typeface="Arial"/>
              <a:buChar char="•"/>
            </a:pPr>
            <a:r>
              <a:rPr lang="en-US" b="0" dirty="0" smtClean="0">
                <a:solidFill>
                  <a:srgbClr val="000000"/>
                </a:solidFill>
                <a:latin typeface="Arial"/>
                <a:cs typeface="Arial"/>
              </a:rPr>
              <a:t> Similar </a:t>
            </a:r>
            <a:r>
              <a:rPr lang="en-US" b="0" dirty="0" err="1" smtClean="0">
                <a:solidFill>
                  <a:srgbClr val="000000"/>
                </a:solidFill>
                <a:latin typeface="Arial"/>
                <a:cs typeface="Arial"/>
              </a:rPr>
              <a:t>behaviour</a:t>
            </a:r>
            <a:r>
              <a:rPr lang="en-US" b="0" dirty="0" smtClean="0">
                <a:solidFill>
                  <a:srgbClr val="000000"/>
                </a:solidFill>
                <a:latin typeface="Arial"/>
                <a:cs typeface="Arial"/>
              </a:rPr>
              <a:t> for D mesons and J/</a:t>
            </a:r>
            <a:br>
              <a:rPr lang="en-US" b="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400" b="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(Phys. </a:t>
            </a:r>
            <a:r>
              <a:rPr lang="en-US" sz="1400" b="0" i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Lett</a:t>
            </a:r>
            <a:r>
              <a:rPr lang="en-US" sz="1400" b="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. B 712, 165 (2012)) </a:t>
            </a:r>
          </a:p>
          <a:p>
            <a:pPr algn="l">
              <a:spcAft>
                <a:spcPts val="1800"/>
              </a:spcAft>
              <a:buFont typeface="Arial"/>
              <a:buChar char="•"/>
            </a:pPr>
            <a:r>
              <a:rPr lang="en-US" b="0" dirty="0" smtClean="0">
                <a:solidFill>
                  <a:srgbClr val="000000"/>
                </a:solidFill>
                <a:latin typeface="Arial"/>
                <a:cs typeface="Arial"/>
              </a:rPr>
              <a:t> No </a:t>
            </a:r>
            <a:r>
              <a:rPr lang="en-US" b="0" dirty="0" err="1" smtClean="0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lang="en-US" b="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lang="en-US" b="0" dirty="0" smtClean="0">
                <a:solidFill>
                  <a:srgbClr val="000000"/>
                </a:solidFill>
                <a:latin typeface="Arial"/>
                <a:cs typeface="Arial"/>
              </a:rPr>
              <a:t> dependence </a:t>
            </a:r>
          </a:p>
          <a:p>
            <a:pPr algn="l">
              <a:spcAft>
                <a:spcPts val="1800"/>
              </a:spcAft>
              <a:buFont typeface="Arial"/>
              <a:buChar char="•"/>
            </a:pPr>
            <a:r>
              <a:rPr lang="en-US" b="0" dirty="0" smtClean="0">
                <a:solidFill>
                  <a:srgbClr val="000000"/>
                </a:solidFill>
                <a:latin typeface="Arial"/>
                <a:cs typeface="Arial"/>
              </a:rPr>
              <a:t>  Due to multi-parton interactions?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 Mischke (Utrecht)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CA790B6-3DE3-224A-B164-0E89BB3F0D3F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150" y="1308100"/>
            <a:ext cx="3949700" cy="4241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8" name="Picture 15"/>
          <p:cNvPicPr>
            <a:picLocks noChangeAspect="1" noChangeArrowheads="1"/>
          </p:cNvPicPr>
          <p:nvPr/>
        </p:nvPicPr>
        <p:blipFill>
          <a:blip r:embed="rId3"/>
          <a:srcRect l="20383" t="45898" r="15924" b="27695"/>
          <a:stretch>
            <a:fillRect/>
          </a:stretch>
        </p:blipFill>
        <p:spPr bwMode="auto">
          <a:xfrm>
            <a:off x="-41275" y="2885868"/>
            <a:ext cx="453707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19" descr="ReBD_data"/>
          <p:cNvPicPr>
            <a:picLocks noChangeAspect="1" noChangeArrowheads="1"/>
          </p:cNvPicPr>
          <p:nvPr/>
        </p:nvPicPr>
        <p:blipFill>
          <a:blip r:embed="rId4"/>
          <a:srcRect t="3448"/>
          <a:stretch>
            <a:fillRect/>
          </a:stretch>
        </p:blipFill>
        <p:spPr bwMode="auto">
          <a:xfrm>
            <a:off x="4500563" y="2982706"/>
            <a:ext cx="4643437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49588" name="Object 20"/>
          <p:cNvGraphicFramePr>
            <a:graphicFrameLocks noChangeAspect="1"/>
          </p:cNvGraphicFramePr>
          <p:nvPr/>
        </p:nvGraphicFramePr>
        <p:xfrm>
          <a:off x="189136" y="2517519"/>
          <a:ext cx="3017024" cy="4141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35" name="Equation" r:id="rId5" imgW="1752480" imgH="241200" progId="">
                  <p:embed/>
                </p:oleObj>
              </mc:Choice>
              <mc:Fallback>
                <p:oleObj name="Equation" r:id="rId5" imgW="1752480" imgH="241200" progId="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136" y="2517519"/>
                        <a:ext cx="3017024" cy="414179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9584" name="Text Box 16"/>
          <p:cNvSpPr txBox="1">
            <a:spLocks noChangeArrowheads="1"/>
          </p:cNvSpPr>
          <p:nvPr/>
        </p:nvSpPr>
        <p:spPr bwMode="auto">
          <a:xfrm>
            <a:off x="4579558" y="1915153"/>
            <a:ext cx="4652963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0" hangingPunct="0">
              <a:defRPr/>
            </a:pPr>
            <a:r>
              <a:rPr lang="en-US" sz="2600" b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Mass dependence </a:t>
            </a:r>
            <a:r>
              <a:rPr lang="en-US" sz="1600" b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(dead cone effect)</a:t>
            </a:r>
          </a:p>
        </p:txBody>
      </p:sp>
      <p:sp>
        <p:nvSpPr>
          <p:cNvPr id="749585" name="Text Box 17"/>
          <p:cNvSpPr txBox="1">
            <a:spLocks noChangeArrowheads="1"/>
          </p:cNvSpPr>
          <p:nvPr/>
        </p:nvSpPr>
        <p:spPr bwMode="auto">
          <a:xfrm>
            <a:off x="218696" y="1911978"/>
            <a:ext cx="41751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0" hangingPunct="0">
              <a:defRPr/>
            </a:pPr>
            <a:r>
              <a:rPr lang="en-US" sz="2600" b="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6" charset="0"/>
              </a:rPr>
              <a:t>Colour charge dependence</a:t>
            </a:r>
          </a:p>
        </p:txBody>
      </p:sp>
      <p:sp>
        <p:nvSpPr>
          <p:cNvPr id="231445" name="Text Box 21"/>
          <p:cNvSpPr txBox="1">
            <a:spLocks noChangeArrowheads="1"/>
          </p:cNvSpPr>
          <p:nvPr/>
        </p:nvSpPr>
        <p:spPr bwMode="auto">
          <a:xfrm>
            <a:off x="1143127" y="6040788"/>
            <a:ext cx="6853237" cy="46196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spcBef>
                <a:spcPct val="30000"/>
              </a:spcBef>
            </a:pPr>
            <a:r>
              <a:rPr lang="en-US" b="0" i="1" dirty="0" err="1">
                <a:solidFill>
                  <a:srgbClr val="000000"/>
                </a:solidFill>
              </a:rPr>
              <a:t>R</a:t>
            </a:r>
            <a:r>
              <a:rPr lang="en-US" b="0" i="1" baseline="30000" dirty="0" err="1">
                <a:solidFill>
                  <a:srgbClr val="000000"/>
                </a:solidFill>
              </a:rPr>
              <a:t>c</a:t>
            </a:r>
            <a:r>
              <a:rPr lang="en-US" b="0" i="1" baseline="-25000" dirty="0" err="1">
                <a:solidFill>
                  <a:srgbClr val="000000"/>
                </a:solidFill>
              </a:rPr>
              <a:t>AA</a:t>
            </a:r>
            <a:r>
              <a:rPr lang="en-US" b="0" dirty="0" err="1">
                <a:solidFill>
                  <a:srgbClr val="000000"/>
                </a:solidFill>
              </a:rPr>
              <a:t>/</a:t>
            </a:r>
            <a:r>
              <a:rPr lang="en-US" b="0" i="1" dirty="0" err="1">
                <a:solidFill>
                  <a:srgbClr val="000000"/>
                </a:solidFill>
              </a:rPr>
              <a:t>R</a:t>
            </a:r>
            <a:r>
              <a:rPr lang="en-US" b="0" i="1" baseline="30000" dirty="0" err="1">
                <a:solidFill>
                  <a:srgbClr val="000000"/>
                </a:solidFill>
              </a:rPr>
              <a:t>b</a:t>
            </a:r>
            <a:r>
              <a:rPr lang="en-US" b="0" i="1" baseline="-25000" dirty="0" err="1">
                <a:solidFill>
                  <a:srgbClr val="000000"/>
                </a:solidFill>
              </a:rPr>
              <a:t>AA</a:t>
            </a:r>
            <a:r>
              <a:rPr lang="en-US" b="0" dirty="0">
                <a:solidFill>
                  <a:srgbClr val="000000"/>
                </a:solidFill>
              </a:rPr>
              <a:t> ratio different for pQCD and </a:t>
            </a:r>
            <a:r>
              <a:rPr lang="en-US" b="0" dirty="0" err="1">
                <a:solidFill>
                  <a:srgbClr val="000000"/>
                </a:solidFill>
              </a:rPr>
              <a:t>AdS</a:t>
            </a:r>
            <a:r>
              <a:rPr lang="en-US" b="0" dirty="0">
                <a:solidFill>
                  <a:srgbClr val="000000"/>
                </a:solidFill>
              </a:rPr>
              <a:t>/CFT</a:t>
            </a: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4545013" y="2969755"/>
            <a:ext cx="7085012" cy="3051175"/>
            <a:chOff x="2844" y="521"/>
            <a:chExt cx="4463" cy="2092"/>
          </a:xfrm>
        </p:grpSpPr>
        <p:pic>
          <p:nvPicPr>
            <p:cNvPr id="64530" name="Picture 28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44" y="521"/>
              <a:ext cx="4463" cy="20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64531" name="Rectangle 29"/>
            <p:cNvSpPr>
              <a:spLocks noChangeArrowheads="1"/>
            </p:cNvSpPr>
            <p:nvPr/>
          </p:nvSpPr>
          <p:spPr bwMode="auto">
            <a:xfrm>
              <a:off x="5641" y="859"/>
              <a:ext cx="428" cy="119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64515" name="Object 3"/>
          <p:cNvGraphicFramePr>
            <a:graphicFrameLocks noChangeAspect="1"/>
          </p:cNvGraphicFramePr>
          <p:nvPr/>
        </p:nvGraphicFramePr>
        <p:xfrm>
          <a:off x="5941633" y="869825"/>
          <a:ext cx="2370138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36" name="Equation" r:id="rId8" imgW="1955520" imgH="1054080" progId="Equation.3">
                  <p:embed/>
                </p:oleObj>
              </mc:Choice>
              <mc:Fallback>
                <p:oleObj name="Equation" r:id="rId8" imgW="1955520" imgH="10540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1633" y="869825"/>
                        <a:ext cx="2370138" cy="1066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9586" name="Object 18"/>
          <p:cNvGraphicFramePr>
            <a:graphicFrameLocks noChangeAspect="1"/>
          </p:cNvGraphicFramePr>
          <p:nvPr/>
        </p:nvGraphicFramePr>
        <p:xfrm>
          <a:off x="5392359" y="2495337"/>
          <a:ext cx="3370433" cy="419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37" name="Equation" r:id="rId10" imgW="2171520" imgH="241200" progId="Equation.3">
                  <p:embed/>
                </p:oleObj>
              </mc:Choice>
              <mc:Fallback>
                <p:oleObj name="Equation" r:id="rId10" imgW="2171520" imgH="24120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2359" y="2495337"/>
                        <a:ext cx="3370433" cy="41902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17" name="Object 5"/>
          <p:cNvGraphicFramePr>
            <a:graphicFrameLocks noChangeAspect="1"/>
          </p:cNvGraphicFramePr>
          <p:nvPr/>
        </p:nvGraphicFramePr>
        <p:xfrm>
          <a:off x="1248983" y="1103187"/>
          <a:ext cx="24257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38" name="Equation" r:id="rId12" imgW="1295400" imgH="215900" progId="Equation.3">
                  <p:embed/>
                </p:oleObj>
              </mc:Choice>
              <mc:Fallback>
                <p:oleObj name="Equation" r:id="rId12" imgW="1295400" imgH="2159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8983" y="1103187"/>
                        <a:ext cx="2425700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66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27" name="Oval 17"/>
          <p:cNvSpPr>
            <a:spLocks noChangeArrowheads="1"/>
          </p:cNvSpPr>
          <p:nvPr/>
        </p:nvSpPr>
        <p:spPr bwMode="auto">
          <a:xfrm>
            <a:off x="2925383" y="1100012"/>
            <a:ext cx="407988" cy="488950"/>
          </a:xfrm>
          <a:prstGeom prst="ellips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4528" name="Oval 18"/>
          <p:cNvSpPr>
            <a:spLocks noChangeArrowheads="1"/>
          </p:cNvSpPr>
          <p:nvPr/>
        </p:nvSpPr>
        <p:spPr bwMode="auto">
          <a:xfrm>
            <a:off x="7319583" y="1384175"/>
            <a:ext cx="346075" cy="282575"/>
          </a:xfrm>
          <a:prstGeom prst="ellips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4529" name="Rectangle 3"/>
          <p:cNvSpPr>
            <a:spLocks noChangeArrowheads="1"/>
          </p:cNvSpPr>
          <p:nvPr/>
        </p:nvSpPr>
        <p:spPr bwMode="auto">
          <a:xfrm>
            <a:off x="83077" y="-31792"/>
            <a:ext cx="8999429" cy="70788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0" dirty="0" smtClean="0">
                <a:solidFill>
                  <a:srgbClr val="000090"/>
                </a:solidFill>
                <a:latin typeface="Arial Narrow" pitchFamily="-112" charset="0"/>
              </a:rPr>
              <a:t>Explore </a:t>
            </a:r>
            <a:r>
              <a:rPr lang="en-US" sz="4000" b="0" dirty="0">
                <a:solidFill>
                  <a:srgbClr val="000090"/>
                </a:solidFill>
                <a:latin typeface="Arial Narrow" pitchFamily="-112" charset="0"/>
              </a:rPr>
              <a:t>energy loss mechanisms in more detail</a:t>
            </a:r>
            <a:endParaRPr lang="en-GB" sz="4000" b="0" dirty="0">
              <a:solidFill>
                <a:srgbClr val="000090"/>
              </a:solidFill>
              <a:latin typeface="Arial Narrow" pitchFamily="-112" charset="0"/>
            </a:endParaRPr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 flipV="1">
            <a:off x="1325783" y="1427228"/>
            <a:ext cx="1596251" cy="600234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kern="0">
              <a:solidFill>
                <a:sysClr val="windowText" lastClr="000000"/>
              </a:solidFill>
              <a:latin typeface="Arial" pitchFamily="-106" charset="0"/>
            </a:endParaRPr>
          </a:p>
        </p:txBody>
      </p:sp>
      <p:sp>
        <p:nvSpPr>
          <p:cNvPr id="21" name="Line 7"/>
          <p:cNvSpPr>
            <a:spLocks noChangeShapeType="1"/>
          </p:cNvSpPr>
          <p:nvPr/>
        </p:nvSpPr>
        <p:spPr bwMode="auto">
          <a:xfrm flipV="1">
            <a:off x="5403399" y="1573322"/>
            <a:ext cx="1935400" cy="4430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kern="0">
              <a:solidFill>
                <a:sysClr val="windowText" lastClr="000000"/>
              </a:solidFill>
              <a:latin typeface="Arial" pitchFamily="-10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865937" y="814230"/>
            <a:ext cx="1890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808080"/>
                </a:solidFill>
              </a:rPr>
              <a:t>MC simulations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58215" y="2472364"/>
            <a:ext cx="1727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b="0" i="1" dirty="0" smtClean="0">
                <a:solidFill>
                  <a:srgbClr val="000000"/>
                </a:solidFill>
              </a:rPr>
              <a:t>C</a:t>
            </a:r>
            <a:r>
              <a:rPr lang="en-US" sz="1400" b="0" i="1" baseline="-25000" dirty="0" smtClean="0">
                <a:solidFill>
                  <a:srgbClr val="000000"/>
                </a:solidFill>
              </a:rPr>
              <a:t>R</a:t>
            </a:r>
            <a:r>
              <a:rPr lang="en-US" sz="1400" b="0" dirty="0" smtClean="0">
                <a:solidFill>
                  <a:srgbClr val="000000"/>
                </a:solidFill>
              </a:rPr>
              <a:t> is 4/3 for quarks</a:t>
            </a:r>
            <a:br>
              <a:rPr lang="en-US" sz="1400" b="0" dirty="0" smtClean="0">
                <a:solidFill>
                  <a:srgbClr val="000000"/>
                </a:solidFill>
              </a:rPr>
            </a:br>
            <a:r>
              <a:rPr lang="en-US" sz="1400" b="0" dirty="0" smtClean="0">
                <a:solidFill>
                  <a:srgbClr val="000000"/>
                </a:solidFill>
              </a:rPr>
              <a:t>and 3 for gluons</a:t>
            </a:r>
            <a:endParaRPr lang="en-US" sz="1400" b="0" dirty="0">
              <a:solidFill>
                <a:srgbClr val="000000"/>
              </a:solidFill>
            </a:endParaRPr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 Mischke (Utrecht)</a:t>
            </a:r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CA790B6-3DE3-224A-B164-0E89BB3F0D3F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4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8"/>
          <p:cNvSpPr>
            <a:spLocks noChangeArrowheads="1"/>
          </p:cNvSpPr>
          <p:nvPr/>
        </p:nvSpPr>
        <p:spPr bwMode="auto">
          <a:xfrm>
            <a:off x="400153" y="40285"/>
            <a:ext cx="8353218" cy="68480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4200" b="0" dirty="0">
                <a:solidFill>
                  <a:srgbClr val="0000CC"/>
                </a:solidFill>
                <a:latin typeface="Arial Narrow" pitchFamily="-112" charset="0"/>
              </a:rPr>
              <a:t>Open charm signals in 7 </a:t>
            </a:r>
            <a:r>
              <a:rPr lang="en-US" sz="4200" b="0" dirty="0" err="1">
                <a:solidFill>
                  <a:srgbClr val="0000CC"/>
                </a:solidFill>
                <a:latin typeface="Arial Narrow" pitchFamily="-112" charset="0"/>
              </a:rPr>
              <a:t>TeV</a:t>
            </a:r>
            <a:r>
              <a:rPr lang="en-US" sz="4200" b="0" dirty="0">
                <a:solidFill>
                  <a:srgbClr val="0000CC"/>
                </a:solidFill>
                <a:latin typeface="Arial Narrow" pitchFamily="-112" charset="0"/>
              </a:rPr>
              <a:t> pp collisions</a:t>
            </a:r>
            <a:endParaRPr lang="en-GB" sz="4200" b="0" dirty="0">
              <a:solidFill>
                <a:srgbClr val="0000CC"/>
              </a:solidFill>
              <a:latin typeface="Arial Narrow" pitchFamily="-112" charset="0"/>
            </a:endParaRPr>
          </a:p>
        </p:txBody>
      </p:sp>
      <p:pic>
        <p:nvPicPr>
          <p:cNvPr id="55299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6988" y="811213"/>
            <a:ext cx="3621087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275" y="3663950"/>
            <a:ext cx="308610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3863" y="841375"/>
            <a:ext cx="4116387" cy="2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38463" y="3633788"/>
            <a:ext cx="3168650" cy="303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3" name="Slide Number Placeholder 5"/>
          <p:cNvSpPr txBox="1">
            <a:spLocks/>
          </p:cNvSpPr>
          <p:nvPr/>
        </p:nvSpPr>
        <p:spPr bwMode="auto">
          <a:xfrm>
            <a:off x="6932613" y="6557963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6558563A-B1A4-D94F-887F-86AF56FE29D0}" type="slidenum">
              <a:rPr lang="en-US" sz="1400" b="0">
                <a:solidFill>
                  <a:srgbClr val="808080"/>
                </a:solidFill>
                <a:ea typeface="Arial" pitchFamily="-112" charset="0"/>
                <a:cs typeface="Arial" pitchFamily="-112" charset="0"/>
              </a:rPr>
              <a:pPr algn="r"/>
              <a:t>37</a:t>
            </a:fld>
            <a:endParaRPr lang="en-US" sz="1400" b="0" dirty="0">
              <a:solidFill>
                <a:srgbClr val="808080"/>
              </a:solidFill>
              <a:ea typeface="Arial" pitchFamily="-112" charset="0"/>
              <a:cs typeface="Arial" pitchFamily="-11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73763" y="3705225"/>
            <a:ext cx="315912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Footer Placeholder 1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 Mischke (Utrecht)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CA790B6-3DE3-224A-B164-0E89BB3F0D3F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809367" y="17336"/>
            <a:ext cx="7532957" cy="71301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b="0" dirty="0" smtClean="0">
                <a:solidFill>
                  <a:srgbClr val="0000CC"/>
                </a:solidFill>
                <a:latin typeface="Arial Narrow" pitchFamily="-112" charset="0"/>
              </a:rPr>
              <a:t>D meson cross sections in 7 </a:t>
            </a:r>
            <a:r>
              <a:rPr lang="en-US" sz="4400" b="0" dirty="0" err="1" smtClean="0">
                <a:solidFill>
                  <a:srgbClr val="0000CC"/>
                </a:solidFill>
                <a:latin typeface="Arial Narrow" pitchFamily="-112" charset="0"/>
              </a:rPr>
              <a:t>TeV</a:t>
            </a:r>
            <a:r>
              <a:rPr lang="en-US" sz="4400" b="0" dirty="0" smtClean="0">
                <a:solidFill>
                  <a:srgbClr val="0000CC"/>
                </a:solidFill>
                <a:latin typeface="Arial Narrow" pitchFamily="-112" charset="0"/>
              </a:rPr>
              <a:t> pp</a:t>
            </a:r>
            <a:endParaRPr lang="en-GB" sz="4400" b="0" dirty="0">
              <a:solidFill>
                <a:srgbClr val="0000CC"/>
              </a:solidFill>
              <a:latin typeface="Arial Narrow" pitchFamily="-11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6069" y="4879414"/>
            <a:ext cx="810838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  <a:buFont typeface="Arial"/>
              <a:buChar char="•"/>
            </a:pPr>
            <a:r>
              <a:rPr lang="en-US" b="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b="0" dirty="0" err="1" smtClean="0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lang="en-US" b="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lang="en-US" b="0" dirty="0" smtClean="0">
                <a:solidFill>
                  <a:srgbClr val="000000"/>
                </a:solidFill>
                <a:latin typeface="Arial"/>
                <a:cs typeface="Arial"/>
              </a:rPr>
              <a:t> range: 1-24 </a:t>
            </a:r>
            <a:r>
              <a:rPr lang="en-US" b="0" dirty="0" err="1" smtClean="0">
                <a:solidFill>
                  <a:srgbClr val="000000"/>
                </a:solidFill>
                <a:latin typeface="Arial"/>
                <a:cs typeface="Arial"/>
              </a:rPr>
              <a:t>GeV/c</a:t>
            </a:r>
            <a:r>
              <a:rPr lang="en-US" b="0" dirty="0" smtClean="0">
                <a:solidFill>
                  <a:srgbClr val="000000"/>
                </a:solidFill>
                <a:latin typeface="Arial"/>
                <a:cs typeface="Arial"/>
              </a:rPr>
              <a:t> with 5 nb</a:t>
            </a:r>
            <a:r>
              <a:rPr lang="en-US" b="0" baseline="30000" dirty="0" smtClean="0">
                <a:solidFill>
                  <a:srgbClr val="000000"/>
                </a:solidFill>
                <a:latin typeface="Arial"/>
                <a:cs typeface="Arial"/>
              </a:rPr>
              <a:t>-1</a:t>
            </a:r>
            <a:endParaRPr lang="en-US" b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l">
              <a:spcAft>
                <a:spcPts val="600"/>
              </a:spcAft>
              <a:buFont typeface="Arial"/>
              <a:buChar char="•"/>
            </a:pPr>
            <a:r>
              <a:rPr lang="en-US" b="0" dirty="0" smtClean="0">
                <a:solidFill>
                  <a:srgbClr val="000000"/>
                </a:solidFill>
                <a:ea typeface="ヒラギノ角ゴ Pro W3" pitchFamily="32" charset="-128"/>
                <a:cs typeface="ヒラギノ角ゴ Pro W3" pitchFamily="32" charset="-128"/>
              </a:rPr>
              <a:t> Data well described within uncertainties by NLO </a:t>
            </a:r>
            <a:r>
              <a:rPr lang="en-US" b="0" dirty="0" err="1" smtClean="0">
                <a:solidFill>
                  <a:srgbClr val="000000"/>
                </a:solidFill>
                <a:ea typeface="ヒラギノ角ゴ Pro W3" pitchFamily="32" charset="-128"/>
                <a:cs typeface="ヒラギノ角ゴ Pro W3" pitchFamily="32" charset="-128"/>
              </a:rPr>
              <a:t>pQCD</a:t>
            </a:r>
            <a:r>
              <a:rPr lang="en-US" b="0" dirty="0" smtClean="0">
                <a:solidFill>
                  <a:srgbClr val="000000"/>
                </a:solidFill>
                <a:ea typeface="ヒラギノ角ゴ Pro W3" pitchFamily="32" charset="-128"/>
                <a:cs typeface="ヒラギノ角ゴ Pro W3" pitchFamily="32" charset="-128"/>
              </a:rPr>
              <a:t> calculations:	</a:t>
            </a:r>
            <a:r>
              <a:rPr lang="en-US" sz="2000" b="0" dirty="0" smtClean="0">
                <a:solidFill>
                  <a:srgbClr val="0000CC"/>
                </a:solidFill>
                <a:ea typeface="ヒラギノ角ゴ Pro W3" pitchFamily="32" charset="-128"/>
                <a:cs typeface="ヒラギノ角ゴ Pro W3" pitchFamily="32" charset="-128"/>
              </a:rPr>
              <a:t>- </a:t>
            </a:r>
            <a:r>
              <a:rPr lang="en-US" sz="2000" dirty="0" smtClean="0">
                <a:solidFill>
                  <a:srgbClr val="0000CC"/>
                </a:solidFill>
                <a:ea typeface="ヒラギノ角ゴ Pro W3" pitchFamily="32" charset="-128"/>
                <a:cs typeface="ヒラギノ角ゴ Pro W3" pitchFamily="32" charset="-128"/>
              </a:rPr>
              <a:t>FONLL</a:t>
            </a:r>
            <a:r>
              <a:rPr lang="en-US" sz="2000" b="0" dirty="0" smtClean="0">
                <a:solidFill>
                  <a:srgbClr val="0000CC"/>
                </a:solidFill>
                <a:ea typeface="ヒラギノ角ゴ Pro W3" pitchFamily="32" charset="-128"/>
                <a:cs typeface="ヒラギノ角ゴ Pro W3" pitchFamily="32" charset="-128"/>
              </a:rPr>
              <a:t>, M. </a:t>
            </a:r>
            <a:r>
              <a:rPr lang="en-US" sz="2000" b="0" dirty="0" err="1" smtClean="0">
                <a:solidFill>
                  <a:srgbClr val="0000CC"/>
                </a:solidFill>
                <a:ea typeface="ヒラギノ角ゴ Pro W3" pitchFamily="32" charset="-128"/>
                <a:cs typeface="ヒラギノ角ゴ Pro W3" pitchFamily="32" charset="-128"/>
              </a:rPr>
              <a:t>Cacciari</a:t>
            </a:r>
            <a:r>
              <a:rPr lang="en-US" sz="2000" b="0" dirty="0" smtClean="0">
                <a:solidFill>
                  <a:srgbClr val="0000CC"/>
                </a:solidFill>
                <a:ea typeface="ヒラギノ角ゴ Pro W3" pitchFamily="32" charset="-128"/>
                <a:cs typeface="ヒラギノ角ゴ Pro W3" pitchFamily="32" charset="-128"/>
              </a:rPr>
              <a:t> </a:t>
            </a:r>
            <a:r>
              <a:rPr lang="en-US" sz="2000" b="0" i="1" dirty="0" smtClean="0">
                <a:solidFill>
                  <a:srgbClr val="0000CC"/>
                </a:solidFill>
                <a:ea typeface="ヒラギノ角ゴ Pro W3" pitchFamily="32" charset="-128"/>
                <a:cs typeface="ヒラギノ角ゴ Pro W3" pitchFamily="32" charset="-128"/>
              </a:rPr>
              <a:t>et al.</a:t>
            </a:r>
            <a:r>
              <a:rPr lang="en-US" sz="2000" b="0" dirty="0" smtClean="0">
                <a:solidFill>
                  <a:srgbClr val="0000CC"/>
                </a:solidFill>
                <a:ea typeface="ヒラギノ角ゴ Pro W3" pitchFamily="32" charset="-128"/>
                <a:cs typeface="ヒラギノ角ゴ Pro W3" pitchFamily="32" charset="-128"/>
              </a:rPr>
              <a:t>, JHEP 0103 (2001) 006</a:t>
            </a:r>
          </a:p>
          <a:p>
            <a:pPr lvl="4" algn="l">
              <a:spcAft>
                <a:spcPts val="600"/>
              </a:spcAft>
            </a:pPr>
            <a:r>
              <a:rPr lang="en-US" sz="2000" b="0" dirty="0" smtClean="0">
                <a:solidFill>
                  <a:srgbClr val="0000CC"/>
                </a:solidFill>
                <a:ea typeface="ヒラギノ角ゴ Pro W3" pitchFamily="32" charset="-128"/>
                <a:cs typeface="ヒラギノ角ゴ Pro W3" pitchFamily="32" charset="-128"/>
              </a:rPr>
              <a:t>- </a:t>
            </a:r>
            <a:r>
              <a:rPr lang="en-US" sz="2000" dirty="0" smtClean="0">
                <a:solidFill>
                  <a:srgbClr val="0000CC"/>
                </a:solidFill>
                <a:ea typeface="ヒラギノ角ゴ Pro W3" pitchFamily="32" charset="-128"/>
                <a:cs typeface="ヒラギノ角ゴ Pro W3" pitchFamily="32" charset="-128"/>
              </a:rPr>
              <a:t>GM-VFNS</a:t>
            </a:r>
            <a:r>
              <a:rPr lang="en-US" sz="2000" b="0" dirty="0" smtClean="0">
                <a:solidFill>
                  <a:srgbClr val="0000CC"/>
                </a:solidFill>
                <a:ea typeface="ヒラギノ角ゴ Pro W3" pitchFamily="32" charset="-128"/>
                <a:cs typeface="ヒラギノ角ゴ Pro W3" pitchFamily="32" charset="-128"/>
              </a:rPr>
              <a:t>, B.A. </a:t>
            </a:r>
            <a:r>
              <a:rPr lang="en-US" sz="2000" b="0" dirty="0" err="1" smtClean="0">
                <a:solidFill>
                  <a:srgbClr val="0000CC"/>
                </a:solidFill>
                <a:ea typeface="ヒラギノ角ゴ Pro W3" pitchFamily="32" charset="-128"/>
                <a:cs typeface="ヒラギノ角ゴ Pro W3" pitchFamily="32" charset="-128"/>
              </a:rPr>
              <a:t>Kniehl</a:t>
            </a:r>
            <a:r>
              <a:rPr lang="en-US" sz="2000" b="0" dirty="0" smtClean="0">
                <a:solidFill>
                  <a:srgbClr val="0000CC"/>
                </a:solidFill>
                <a:ea typeface="ヒラギノ角ゴ Pro W3" pitchFamily="32" charset="-128"/>
                <a:cs typeface="ヒラギノ角ゴ Pro W3" pitchFamily="32" charset="-128"/>
              </a:rPr>
              <a:t> </a:t>
            </a:r>
            <a:r>
              <a:rPr lang="en-US" sz="2000" b="0" i="1" dirty="0" smtClean="0">
                <a:solidFill>
                  <a:srgbClr val="0000CC"/>
                </a:solidFill>
                <a:ea typeface="ヒラギノ角ゴ Pro W3" pitchFamily="32" charset="-128"/>
                <a:cs typeface="ヒラギノ角ゴ Pro W3" pitchFamily="32" charset="-128"/>
              </a:rPr>
              <a:t>et al.</a:t>
            </a:r>
            <a:r>
              <a:rPr lang="en-US" sz="2000" b="0" dirty="0" smtClean="0">
                <a:solidFill>
                  <a:srgbClr val="0000CC"/>
                </a:solidFill>
                <a:ea typeface="ヒラギノ角ゴ Pro W3" pitchFamily="32" charset="-128"/>
                <a:cs typeface="ヒラギノ角ゴ Pro W3" pitchFamily="32" charset="-128"/>
              </a:rPr>
              <a:t>, PRL 96 (2006) 012001</a:t>
            </a:r>
          </a:p>
        </p:txBody>
      </p:sp>
      <p:pic>
        <p:nvPicPr>
          <p:cNvPr id="15" name="Picture 14" descr="D0CrossSection_pp7TeV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355" y="1107616"/>
            <a:ext cx="3103500" cy="3240000"/>
          </a:xfrm>
          <a:prstGeom prst="rect">
            <a:avLst/>
          </a:prstGeom>
        </p:spPr>
      </p:pic>
      <p:pic>
        <p:nvPicPr>
          <p:cNvPr id="19" name="Picture 18" descr="DstarCrossSection_pp7TeV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152" y="1127850"/>
            <a:ext cx="3103500" cy="3240000"/>
          </a:xfrm>
          <a:prstGeom prst="rect">
            <a:avLst/>
          </a:prstGeom>
        </p:spPr>
      </p:pic>
      <p:pic>
        <p:nvPicPr>
          <p:cNvPr id="20" name="Picture 19" descr="DplusCrossSection_pp7TeV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4229" y="1128148"/>
            <a:ext cx="3103500" cy="3240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129931" y="837502"/>
            <a:ext cx="12943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smtClean="0">
                <a:latin typeface="Arial"/>
                <a:cs typeface="Arial"/>
              </a:rPr>
              <a:t>|η| &lt; 0.5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6" name="Text Box 36"/>
          <p:cNvSpPr txBox="1">
            <a:spLocks noChangeArrowheads="1"/>
          </p:cNvSpPr>
          <p:nvPr/>
        </p:nvSpPr>
        <p:spPr bwMode="auto">
          <a:xfrm>
            <a:off x="6024570" y="4518320"/>
            <a:ext cx="2796506" cy="679290"/>
          </a:xfrm>
          <a:prstGeom prst="rect">
            <a:avLst/>
          </a:prstGeom>
          <a:solidFill>
            <a:srgbClr val="FFFF99"/>
          </a:solidFill>
          <a:ln w="1905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2075" tIns="46038" rIns="92075" bIns="46038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kern="0" dirty="0" smtClean="0">
                <a:solidFill>
                  <a:srgbClr val="0000FF"/>
                </a:solidFill>
                <a:latin typeface="Arial" pitchFamily="29" charset="0"/>
              </a:rPr>
              <a:t>Paper accepted by JHEP,</a:t>
            </a:r>
          </a:p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kern="0" dirty="0" smtClean="0">
                <a:solidFill>
                  <a:srgbClr val="0000FF"/>
                </a:solidFill>
                <a:latin typeface="Arial" pitchFamily="29" charset="0"/>
              </a:rPr>
              <a:t>arXiv:1111.1553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228513" y="1745045"/>
            <a:ext cx="67753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600" b="0" dirty="0" smtClean="0">
                <a:solidFill>
                  <a:srgbClr val="0000CC"/>
                </a:solidFill>
                <a:latin typeface="Arial Narrow" pitchFamily="-112" charset="0"/>
              </a:rPr>
              <a:t>D</a:t>
            </a:r>
            <a:r>
              <a:rPr lang="en-US" sz="3600" b="0" baseline="30000" dirty="0" smtClean="0">
                <a:solidFill>
                  <a:srgbClr val="0000CC"/>
                </a:solidFill>
                <a:latin typeface="Arial Narrow" pitchFamily="-112" charset="0"/>
              </a:rPr>
              <a:t>0</a:t>
            </a:r>
            <a:r>
              <a:rPr lang="en-US" sz="3600" b="0" dirty="0" smtClean="0">
                <a:solidFill>
                  <a:srgbClr val="0000CC"/>
                </a:solidFill>
                <a:latin typeface="Arial Narrow" pitchFamily="-112" charset="0"/>
              </a:rPr>
              <a:t>			  D*</a:t>
            </a:r>
            <a:r>
              <a:rPr lang="en-US" sz="3600" b="0" baseline="30000" dirty="0" smtClean="0">
                <a:solidFill>
                  <a:srgbClr val="0000CC"/>
                </a:solidFill>
                <a:latin typeface="Arial Narrow" pitchFamily="-112" charset="0"/>
              </a:rPr>
              <a:t>+</a:t>
            </a:r>
            <a:r>
              <a:rPr lang="en-US" sz="3600" b="0" dirty="0" smtClean="0">
                <a:solidFill>
                  <a:srgbClr val="0000CC"/>
                </a:solidFill>
                <a:latin typeface="Arial Narrow" pitchFamily="-112" charset="0"/>
              </a:rPr>
              <a:t>			      D</a:t>
            </a:r>
            <a:r>
              <a:rPr lang="en-US" sz="3600" b="0" baseline="30000" dirty="0" smtClean="0">
                <a:solidFill>
                  <a:srgbClr val="0000CC"/>
                </a:solidFill>
                <a:latin typeface="Arial Narrow" pitchFamily="-112" charset="0"/>
              </a:rPr>
              <a:t>+</a:t>
            </a:r>
            <a:endParaRPr lang="en-US" sz="3600" baseline="30000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 Mischke (Utrecht)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CA790B6-3DE3-224A-B164-0E89BB3F0D3F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1-Sep-13-Raa-Dstar-4080CC-SepSystEffStatUnc-120911-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652" y="955021"/>
            <a:ext cx="4021621" cy="2880000"/>
          </a:xfrm>
          <a:prstGeom prst="rect">
            <a:avLst/>
          </a:prstGeom>
        </p:spPr>
      </p:pic>
      <p:pic>
        <p:nvPicPr>
          <p:cNvPr id="7" name="Picture 6" descr="2011-Sep-12-Raa-Dstar-020CC-SepSystEffStatUnc-120911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1185" y="3702522"/>
            <a:ext cx="4021621" cy="2880000"/>
          </a:xfrm>
          <a:prstGeom prst="rect">
            <a:avLst/>
          </a:prstGeom>
        </p:spPr>
      </p:pic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813282" y="-71210"/>
            <a:ext cx="7122463" cy="76944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b="0" dirty="0" err="1" smtClean="0">
                <a:solidFill>
                  <a:srgbClr val="0000CC"/>
                </a:solidFill>
                <a:latin typeface="Arial Narrow" pitchFamily="-112" charset="0"/>
              </a:rPr>
              <a:t>p</a:t>
            </a:r>
            <a:r>
              <a:rPr lang="en-US" sz="4400" b="0" baseline="-25000" dirty="0" err="1" smtClean="0">
                <a:solidFill>
                  <a:srgbClr val="0000CC"/>
                </a:solidFill>
                <a:latin typeface="Arial Narrow" pitchFamily="-112" charset="0"/>
              </a:rPr>
              <a:t>T</a:t>
            </a:r>
            <a:r>
              <a:rPr lang="en-US" sz="4400" b="0" dirty="0" smtClean="0">
                <a:solidFill>
                  <a:srgbClr val="0000CC"/>
                </a:solidFill>
                <a:latin typeface="Arial Narrow" pitchFamily="-112" charset="0"/>
              </a:rPr>
              <a:t> spectra and R</a:t>
            </a:r>
            <a:r>
              <a:rPr lang="en-US" sz="4400" b="0" baseline="-25000" dirty="0" smtClean="0">
                <a:solidFill>
                  <a:srgbClr val="0000CC"/>
                </a:solidFill>
                <a:latin typeface="Arial Narrow" pitchFamily="-112" charset="0"/>
              </a:rPr>
              <a:t>AA</a:t>
            </a:r>
            <a:r>
              <a:rPr lang="en-US" sz="4400" b="0" dirty="0" smtClean="0">
                <a:solidFill>
                  <a:srgbClr val="0000CC"/>
                </a:solidFill>
                <a:latin typeface="Arial Narrow" pitchFamily="-112" charset="0"/>
              </a:rPr>
              <a:t> for prompt D*</a:t>
            </a:r>
            <a:r>
              <a:rPr lang="en-US" sz="4400" b="0" baseline="30000" dirty="0" smtClean="0">
                <a:solidFill>
                  <a:srgbClr val="0000CC"/>
                </a:solidFill>
                <a:latin typeface="Arial Narrow" pitchFamily="-112" charset="0"/>
              </a:rPr>
              <a:t>+</a:t>
            </a:r>
            <a:endParaRPr lang="en-GB" sz="4400" b="0" baseline="30000" dirty="0">
              <a:solidFill>
                <a:srgbClr val="0000CC"/>
              </a:solidFill>
              <a:latin typeface="Arial Narrow" pitchFamily="-112" charset="0"/>
            </a:endParaRPr>
          </a:p>
        </p:txBody>
      </p:sp>
      <p:pic>
        <p:nvPicPr>
          <p:cNvPr id="5" name="Picture 4" descr="2011-Sep-13-DStar-Yields_1pad_method2_optErrFD2_br1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174" y="911105"/>
            <a:ext cx="4583163" cy="3600000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/>
        </p:nvSpPr>
        <p:spPr bwMode="auto">
          <a:xfrm>
            <a:off x="6932613" y="6557963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C2B82D40-6522-BF41-904B-33564C76069F}" type="slidenum">
              <a:rPr lang="en-US" sz="1400" b="0">
                <a:solidFill>
                  <a:srgbClr val="808080"/>
                </a:solidFill>
                <a:ea typeface="Arial" pitchFamily="-112" charset="0"/>
                <a:cs typeface="Arial" pitchFamily="-112" charset="0"/>
              </a:rPr>
              <a:pPr algn="r"/>
              <a:t>39</a:t>
            </a:fld>
            <a:endParaRPr lang="en-US" sz="1400" b="0">
              <a:solidFill>
                <a:srgbClr val="808080"/>
              </a:solidFill>
              <a:ea typeface="Arial" pitchFamily="-112" charset="0"/>
              <a:cs typeface="Arial" pitchFamily="-112" charset="0"/>
            </a:endParaRPr>
          </a:p>
        </p:txBody>
      </p:sp>
      <p:grpSp>
        <p:nvGrpSpPr>
          <p:cNvPr id="11" name="Group 30"/>
          <p:cNvGrpSpPr>
            <a:grpSpLocks/>
          </p:cNvGrpSpPr>
          <p:nvPr/>
        </p:nvGrpSpPr>
        <p:grpSpPr bwMode="auto">
          <a:xfrm>
            <a:off x="7779478" y="1946637"/>
            <a:ext cx="630238" cy="430622"/>
            <a:chOff x="3846" y="1126"/>
            <a:chExt cx="397" cy="250"/>
          </a:xfrm>
        </p:grpSpPr>
        <p:sp>
          <p:nvSpPr>
            <p:cNvPr id="12" name="Oval 31"/>
            <p:cNvSpPr>
              <a:spLocks noChangeArrowheads="1"/>
            </p:cNvSpPr>
            <p:nvPr/>
          </p:nvSpPr>
          <p:spPr bwMode="auto">
            <a:xfrm>
              <a:off x="3846" y="1126"/>
              <a:ext cx="249" cy="249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endParaRPr lang="en-US" sz="1600" smtClean="0">
                <a:solidFill>
                  <a:srgbClr val="0000FF"/>
                </a:solidFill>
              </a:endParaRPr>
            </a:p>
          </p:txBody>
        </p:sp>
        <p:sp>
          <p:nvSpPr>
            <p:cNvPr id="13" name="Oval 32"/>
            <p:cNvSpPr>
              <a:spLocks noChangeArrowheads="1"/>
            </p:cNvSpPr>
            <p:nvPr/>
          </p:nvSpPr>
          <p:spPr bwMode="auto">
            <a:xfrm>
              <a:off x="3994" y="1127"/>
              <a:ext cx="249" cy="249"/>
            </a:xfrm>
            <a:prstGeom prst="ellipse">
              <a:avLst/>
            </a:prstGeom>
            <a:solidFill>
              <a:srgbClr val="CCFFCC">
                <a:alpha val="54901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endParaRPr lang="en-US" sz="1600" smtClean="0">
                <a:solidFill>
                  <a:srgbClr val="0000FF"/>
                </a:solidFill>
              </a:endParaRPr>
            </a:p>
          </p:txBody>
        </p:sp>
      </p:grp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7840050" y="4730242"/>
            <a:ext cx="498476" cy="430622"/>
            <a:chOff x="2861" y="1544"/>
            <a:chExt cx="314" cy="250"/>
          </a:xfrm>
        </p:grpSpPr>
        <p:sp>
          <p:nvSpPr>
            <p:cNvPr id="15" name="Oval 34"/>
            <p:cNvSpPr>
              <a:spLocks noChangeArrowheads="1"/>
            </p:cNvSpPr>
            <p:nvPr/>
          </p:nvSpPr>
          <p:spPr bwMode="auto">
            <a:xfrm>
              <a:off x="2861" y="1544"/>
              <a:ext cx="249" cy="249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endParaRPr lang="en-US" sz="1600" smtClean="0">
                <a:solidFill>
                  <a:srgbClr val="0000FF"/>
                </a:solidFill>
              </a:endParaRPr>
            </a:p>
          </p:txBody>
        </p:sp>
        <p:sp>
          <p:nvSpPr>
            <p:cNvPr id="16" name="Oval 35"/>
            <p:cNvSpPr>
              <a:spLocks noChangeArrowheads="1"/>
            </p:cNvSpPr>
            <p:nvPr/>
          </p:nvSpPr>
          <p:spPr bwMode="auto">
            <a:xfrm>
              <a:off x="2926" y="1545"/>
              <a:ext cx="249" cy="249"/>
            </a:xfrm>
            <a:prstGeom prst="ellipse">
              <a:avLst/>
            </a:prstGeom>
            <a:solidFill>
              <a:srgbClr val="CCFFCC">
                <a:alpha val="54901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endParaRPr lang="en-US" sz="1600" smtClean="0">
                <a:solidFill>
                  <a:srgbClr val="0000FF"/>
                </a:solidFill>
              </a:endParaRPr>
            </a:p>
          </p:txBody>
        </p:sp>
      </p:grpSp>
      <p:graphicFrame>
        <p:nvGraphicFramePr>
          <p:cNvPr id="100354" name="Object 2"/>
          <p:cNvGraphicFramePr>
            <a:graphicFrameLocks noChangeAspect="1"/>
          </p:cNvGraphicFramePr>
          <p:nvPr/>
        </p:nvGraphicFramePr>
        <p:xfrm>
          <a:off x="178073" y="4294909"/>
          <a:ext cx="2862432" cy="64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86" name="Equation" r:id="rId6" imgW="2032000" imgH="457200" progId="Equation.3">
                  <p:embed/>
                </p:oleObj>
              </mc:Choice>
              <mc:Fallback>
                <p:oleObj name="Equation" r:id="rId6" imgW="2032000" imgH="457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073" y="4294909"/>
                        <a:ext cx="2862432" cy="6438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95433" y="5055867"/>
            <a:ext cx="5045360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  <a:buFont typeface="Arial"/>
              <a:buChar char="•"/>
            </a:pPr>
            <a:r>
              <a:rPr lang="en-US" sz="2300" b="0" dirty="0" smtClean="0">
                <a:solidFill>
                  <a:srgbClr val="000000"/>
                </a:solidFill>
                <a:latin typeface="Arial"/>
                <a:cs typeface="Arial"/>
              </a:rPr>
              <a:t> Strong suppression observed in central (0-20%) </a:t>
            </a:r>
            <a:r>
              <a:rPr lang="en-US" sz="2300" b="0" dirty="0" err="1" smtClean="0">
                <a:solidFill>
                  <a:srgbClr val="000000"/>
                </a:solidFill>
                <a:latin typeface="Arial"/>
                <a:cs typeface="Arial"/>
              </a:rPr>
              <a:t>Pb-Pb</a:t>
            </a:r>
            <a:endParaRPr lang="en-US" sz="2300" b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l">
              <a:spcAft>
                <a:spcPts val="1200"/>
              </a:spcAft>
              <a:buFont typeface="Arial"/>
              <a:buChar char="•"/>
            </a:pPr>
            <a:r>
              <a:rPr lang="en-US" sz="2300" b="0" dirty="0" smtClean="0">
                <a:solidFill>
                  <a:srgbClr val="000000"/>
                </a:solidFill>
                <a:latin typeface="Arial"/>
                <a:cs typeface="Arial"/>
              </a:rPr>
              <a:t> Less suppression in 40-80% </a:t>
            </a:r>
            <a:r>
              <a:rPr lang="en-US" sz="2300" b="0" dirty="0" err="1" smtClean="0">
                <a:solidFill>
                  <a:srgbClr val="000000"/>
                </a:solidFill>
                <a:latin typeface="Arial"/>
                <a:cs typeface="Arial"/>
              </a:rPr>
              <a:t>Pb-Pb</a:t>
            </a:r>
            <a:endParaRPr lang="en-US" sz="2300" b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2" name="Down Arrow 21"/>
          <p:cNvSpPr/>
          <p:nvPr/>
        </p:nvSpPr>
        <p:spPr bwMode="auto">
          <a:xfrm>
            <a:off x="7111349" y="2309090"/>
            <a:ext cx="184727" cy="496455"/>
          </a:xfrm>
          <a:prstGeom prst="downArrow">
            <a:avLst/>
          </a:prstGeom>
          <a:solidFill>
            <a:schemeClr val="tx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24" name="Down Arrow 23"/>
          <p:cNvSpPr/>
          <p:nvPr/>
        </p:nvSpPr>
        <p:spPr bwMode="auto">
          <a:xfrm>
            <a:off x="7148933" y="5059216"/>
            <a:ext cx="205514" cy="759692"/>
          </a:xfrm>
          <a:prstGeom prst="downArrow">
            <a:avLst/>
          </a:prstGeom>
          <a:solidFill>
            <a:schemeClr val="tx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292404" y="5202119"/>
            <a:ext cx="143220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0" dirty="0" smtClean="0">
                <a:solidFill>
                  <a:srgbClr val="000000"/>
                </a:solidFill>
                <a:latin typeface="Arial Narrow"/>
                <a:cs typeface="Arial Narrow"/>
              </a:rPr>
              <a:t>suppression</a:t>
            </a:r>
            <a:endParaRPr lang="en-US" sz="2200" dirty="0">
              <a:latin typeface="Arial Narrow"/>
              <a:cs typeface="Arial Narrow"/>
            </a:endParaRPr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 Mischke (Utrecht)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CA790B6-3DE3-224A-B164-0E89BB3F0D3F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6" descr="B.Muller, 0404015v2.tif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5823" y="882402"/>
            <a:ext cx="4700588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Rectangle 5"/>
          <p:cNvSpPr>
            <a:spLocks noChangeArrowheads="1"/>
          </p:cNvSpPr>
          <p:nvPr/>
        </p:nvSpPr>
        <p:spPr bwMode="auto">
          <a:xfrm>
            <a:off x="4630240" y="1196073"/>
            <a:ext cx="4559300" cy="519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l">
              <a:spcBef>
                <a:spcPct val="60000"/>
              </a:spcBef>
              <a:spcAft>
                <a:spcPts val="600"/>
              </a:spcAft>
              <a:buFontTx/>
              <a:buChar char="•"/>
            </a:pPr>
            <a:r>
              <a:rPr lang="en-US" sz="2200" b="0" dirty="0">
                <a:solidFill>
                  <a:srgbClr val="000000"/>
                </a:solidFill>
              </a:rPr>
              <a:t>  Symmetry breaking</a:t>
            </a:r>
          </a:p>
          <a:p>
            <a:pPr lvl="1" algn="l">
              <a:spcBef>
                <a:spcPct val="20000"/>
              </a:spcBef>
              <a:spcAft>
                <a:spcPts val="600"/>
              </a:spcAft>
              <a:buFontTx/>
              <a:buChar char="-"/>
            </a:pPr>
            <a:r>
              <a:rPr lang="en-US" sz="1800" b="0" dirty="0">
                <a:solidFill>
                  <a:srgbClr val="000090"/>
                </a:solidFill>
                <a:ea typeface="ＭＳ Ｐゴシック" pitchFamily="-112" charset="-128"/>
                <a:cs typeface="ＭＳ Ｐゴシック" pitchFamily="-112" charset="-128"/>
              </a:rPr>
              <a:t> Higgs mass: electro-weak symmetry breaking </a:t>
            </a:r>
            <a:r>
              <a:rPr lang="en-US" sz="1800" b="0" dirty="0" err="1">
                <a:solidFill>
                  <a:srgbClr val="000090"/>
                </a:solidFill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</a:t>
            </a:r>
            <a:r>
              <a:rPr lang="en-US" sz="1800" b="0" dirty="0">
                <a:solidFill>
                  <a:srgbClr val="000090"/>
                </a:solidFill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1800" b="0" dirty="0">
                <a:solidFill>
                  <a:srgbClr val="CC3300"/>
                </a:solidFill>
                <a:ea typeface="ＭＳ Ｐゴシック" pitchFamily="-112" charset="-128"/>
                <a:cs typeface="ＭＳ Ｐゴシック" pitchFamily="-112" charset="-128"/>
              </a:rPr>
              <a:t>current quark mass</a:t>
            </a:r>
            <a:endParaRPr lang="en-US" sz="1800" b="0" dirty="0">
              <a:solidFill>
                <a:srgbClr val="0000CC"/>
              </a:solidFill>
              <a:ea typeface="ＭＳ Ｐゴシック" pitchFamily="-112" charset="-128"/>
              <a:cs typeface="ＭＳ Ｐゴシック" pitchFamily="-112" charset="-128"/>
            </a:endParaRPr>
          </a:p>
          <a:p>
            <a:pPr lvl="1" algn="l">
              <a:spcBef>
                <a:spcPct val="20000"/>
              </a:spcBef>
              <a:spcAft>
                <a:spcPts val="600"/>
              </a:spcAft>
              <a:buFontTx/>
              <a:buChar char="-"/>
            </a:pPr>
            <a:r>
              <a:rPr lang="en-US" sz="1800" b="0" dirty="0">
                <a:solidFill>
                  <a:srgbClr val="000090"/>
                </a:solidFill>
                <a:ea typeface="ＭＳ Ｐゴシック" pitchFamily="-112" charset="-128"/>
                <a:cs typeface="ＭＳ Ｐゴシック" pitchFamily="-112" charset="-128"/>
              </a:rPr>
              <a:t> QCD mass: </a:t>
            </a:r>
            <a:r>
              <a:rPr lang="en-US" sz="1800" b="0" dirty="0" err="1">
                <a:solidFill>
                  <a:srgbClr val="000090"/>
                </a:solidFill>
                <a:ea typeface="ＭＳ Ｐゴシック" pitchFamily="-112" charset="-128"/>
                <a:cs typeface="ＭＳ Ｐゴシック" pitchFamily="-112" charset="-128"/>
              </a:rPr>
              <a:t>chiral</a:t>
            </a:r>
            <a:r>
              <a:rPr lang="en-US" sz="1800" b="0" dirty="0">
                <a:solidFill>
                  <a:srgbClr val="000090"/>
                </a:solidFill>
                <a:ea typeface="ＭＳ Ｐゴシック" pitchFamily="-112" charset="-128"/>
                <a:cs typeface="ＭＳ Ｐゴシック" pitchFamily="-112" charset="-128"/>
              </a:rPr>
              <a:t> symmetry breaking </a:t>
            </a:r>
            <a:r>
              <a:rPr lang="en-US" sz="1800" b="0" dirty="0" err="1">
                <a:solidFill>
                  <a:srgbClr val="000090"/>
                </a:solidFill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</a:t>
            </a:r>
            <a:r>
              <a:rPr lang="en-US" sz="1800" b="0" dirty="0">
                <a:solidFill>
                  <a:srgbClr val="000090"/>
                </a:solidFill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1800" b="0" dirty="0">
                <a:solidFill>
                  <a:srgbClr val="CC3300"/>
                </a:solidFill>
                <a:ea typeface="ＭＳ Ｐゴシック" pitchFamily="-112" charset="-128"/>
                <a:cs typeface="ＭＳ Ｐゴシック" pitchFamily="-112" charset="-128"/>
              </a:rPr>
              <a:t>constituent quark mass</a:t>
            </a:r>
            <a:endParaRPr lang="en-US" sz="1800" b="0" dirty="0">
              <a:solidFill>
                <a:srgbClr val="0000CC"/>
              </a:solidFill>
              <a:ea typeface="ＭＳ Ｐゴシック" pitchFamily="-112" charset="-128"/>
              <a:cs typeface="ＭＳ Ｐゴシック" pitchFamily="-112" charset="-128"/>
            </a:endParaRPr>
          </a:p>
          <a:p>
            <a:pPr algn="l">
              <a:spcBef>
                <a:spcPct val="60000"/>
              </a:spcBef>
              <a:spcAft>
                <a:spcPts val="600"/>
              </a:spcAft>
              <a:buFontTx/>
              <a:buChar char="•"/>
            </a:pPr>
            <a:r>
              <a:rPr lang="en-US" sz="2200" b="0" dirty="0">
                <a:solidFill>
                  <a:srgbClr val="000000"/>
                </a:solidFill>
              </a:rPr>
              <a:t> Charm and </a:t>
            </a:r>
            <a:r>
              <a:rPr lang="en-US" sz="2200" b="0" dirty="0" smtClean="0">
                <a:solidFill>
                  <a:srgbClr val="000000"/>
                </a:solidFill>
              </a:rPr>
              <a:t>beauty </a:t>
            </a:r>
            <a:r>
              <a:rPr lang="en-US" sz="2200" b="0" dirty="0">
                <a:solidFill>
                  <a:srgbClr val="000000"/>
                </a:solidFill>
              </a:rPr>
              <a:t>quark masses are not affected by QCD vacuum </a:t>
            </a:r>
            <a:r>
              <a:rPr lang="en-US" sz="2200" b="0" dirty="0" err="1">
                <a:solidFill>
                  <a:srgbClr val="000000"/>
                </a:solidFill>
                <a:sym typeface="Symbol" pitchFamily="-112" charset="2"/>
              </a:rPr>
              <a:t></a:t>
            </a:r>
            <a:r>
              <a:rPr lang="en-US" sz="2200" b="0" dirty="0">
                <a:solidFill>
                  <a:srgbClr val="000000"/>
                </a:solidFill>
                <a:sym typeface="Symbol" pitchFamily="-112" charset="2"/>
              </a:rPr>
              <a:t> ideal probes to study QGP</a:t>
            </a:r>
          </a:p>
          <a:p>
            <a:pPr algn="l">
              <a:spcBef>
                <a:spcPct val="60000"/>
              </a:spcBef>
              <a:spcAft>
                <a:spcPts val="600"/>
              </a:spcAft>
              <a:buFontTx/>
              <a:buChar char="•"/>
            </a:pPr>
            <a:r>
              <a:rPr lang="en-US" sz="2200" b="0" dirty="0">
                <a:solidFill>
                  <a:srgbClr val="000000"/>
                </a:solidFill>
              </a:rPr>
              <a:t> Test QCD at transition from </a:t>
            </a:r>
            <a:r>
              <a:rPr lang="en-US" sz="2200" b="0" dirty="0" err="1">
                <a:solidFill>
                  <a:srgbClr val="000000"/>
                </a:solidFill>
              </a:rPr>
              <a:t>perturbative</a:t>
            </a:r>
            <a:r>
              <a:rPr lang="en-US" sz="2200" b="0" dirty="0">
                <a:solidFill>
                  <a:srgbClr val="000000"/>
                </a:solidFill>
              </a:rPr>
              <a:t> to non-</a:t>
            </a:r>
            <a:r>
              <a:rPr lang="en-US" sz="2200" b="0" dirty="0" err="1">
                <a:solidFill>
                  <a:srgbClr val="000000"/>
                </a:solidFill>
              </a:rPr>
              <a:t>perturbative</a:t>
            </a:r>
            <a:r>
              <a:rPr lang="en-US" sz="2200" b="0" dirty="0">
                <a:solidFill>
                  <a:srgbClr val="000000"/>
                </a:solidFill>
              </a:rPr>
              <a:t> regime: </a:t>
            </a:r>
            <a:r>
              <a:rPr lang="en-US" sz="2200" b="0" dirty="0" smtClean="0">
                <a:solidFill>
                  <a:srgbClr val="000000"/>
                </a:solidFill>
              </a:rPr>
              <a:t>charm </a:t>
            </a:r>
            <a:r>
              <a:rPr lang="en-US" sz="2200" b="0" dirty="0">
                <a:solidFill>
                  <a:srgbClr val="000000"/>
                </a:solidFill>
              </a:rPr>
              <a:t>and </a:t>
            </a:r>
            <a:r>
              <a:rPr lang="en-US" sz="2200" b="0" dirty="0" smtClean="0">
                <a:solidFill>
                  <a:srgbClr val="000000"/>
                </a:solidFill>
              </a:rPr>
              <a:t>beauty </a:t>
            </a:r>
            <a:r>
              <a:rPr lang="en-US" sz="2200" b="0" dirty="0">
                <a:solidFill>
                  <a:srgbClr val="000000"/>
                </a:solidFill>
              </a:rPr>
              <a:t>quarks provide hard scale for QCD calculations</a:t>
            </a:r>
          </a:p>
        </p:txBody>
      </p:sp>
      <p:sp>
        <p:nvSpPr>
          <p:cNvPr id="45063" name="Rectangle 10"/>
          <p:cNvSpPr>
            <a:spLocks noChangeArrowheads="1"/>
          </p:cNvSpPr>
          <p:nvPr/>
        </p:nvSpPr>
        <p:spPr bwMode="auto">
          <a:xfrm>
            <a:off x="951136" y="916341"/>
            <a:ext cx="34226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0" i="1" dirty="0">
                <a:solidFill>
                  <a:srgbClr val="000000"/>
                </a:solidFill>
                <a:latin typeface="Times New Roman" pitchFamily="-112" charset="0"/>
                <a:ea typeface="Times New Roman" pitchFamily="-112" charset="0"/>
                <a:cs typeface="Times New Roman" pitchFamily="-112" charset="0"/>
              </a:rPr>
              <a:t>B. </a:t>
            </a:r>
            <a:r>
              <a:rPr lang="en-US" sz="1400" b="0" i="1" dirty="0" err="1">
                <a:solidFill>
                  <a:srgbClr val="000000"/>
                </a:solidFill>
                <a:latin typeface="Times New Roman" pitchFamily="-112" charset="0"/>
                <a:ea typeface="Times New Roman" pitchFamily="-112" charset="0"/>
                <a:cs typeface="Times New Roman" pitchFamily="-112" charset="0"/>
              </a:rPr>
              <a:t>Müller</a:t>
            </a:r>
            <a:r>
              <a:rPr lang="en-US" sz="1400" b="0" i="1" dirty="0">
                <a:solidFill>
                  <a:srgbClr val="000000"/>
                </a:solidFill>
                <a:latin typeface="Times New Roman" pitchFamily="-112" charset="0"/>
                <a:ea typeface="Times New Roman" pitchFamily="-112" charset="0"/>
                <a:cs typeface="Times New Roman" pitchFamily="-112" charset="0"/>
              </a:rPr>
              <a:t>, </a:t>
            </a:r>
            <a:r>
              <a:rPr lang="en-US" sz="1400" b="0" i="1" dirty="0" err="1">
                <a:solidFill>
                  <a:srgbClr val="000000"/>
                </a:solidFill>
                <a:latin typeface="Times New Roman" pitchFamily="-112" charset="0"/>
                <a:ea typeface="Lucida Grande" pitchFamily="-112" charset="0"/>
                <a:cs typeface="Times New Roman" pitchFamily="-112" charset="0"/>
              </a:rPr>
              <a:t>Nucl</a:t>
            </a:r>
            <a:r>
              <a:rPr lang="en-US" sz="1400" b="0" i="1" dirty="0">
                <a:solidFill>
                  <a:srgbClr val="000000"/>
                </a:solidFill>
                <a:latin typeface="Times New Roman" pitchFamily="-112" charset="0"/>
                <a:ea typeface="Lucida Grande" pitchFamily="-112" charset="0"/>
                <a:cs typeface="Times New Roman" pitchFamily="-112" charset="0"/>
              </a:rPr>
              <a:t>. Phys. A750, 84 (2005)</a:t>
            </a:r>
            <a:endParaRPr lang="en-US" sz="1400" b="0" i="1" dirty="0">
              <a:solidFill>
                <a:srgbClr val="000000"/>
              </a:solidFill>
              <a:latin typeface="Times New Roman" pitchFamily="-112" charset="0"/>
              <a:ea typeface="Times New Roman" pitchFamily="-112" charset="0"/>
              <a:cs typeface="Times New Roman" pitchFamily="-112" charset="0"/>
            </a:endParaRPr>
          </a:p>
        </p:txBody>
      </p:sp>
      <p:sp>
        <p:nvSpPr>
          <p:cNvPr id="11" name="Rounded Rectangle 5"/>
          <p:cNvSpPr>
            <a:spLocks noChangeArrowheads="1"/>
          </p:cNvSpPr>
          <p:nvPr/>
        </p:nvSpPr>
        <p:spPr bwMode="auto">
          <a:xfrm>
            <a:off x="2738440" y="4040709"/>
            <a:ext cx="919596" cy="350357"/>
          </a:xfrm>
          <a:prstGeom prst="roundRect">
            <a:avLst>
              <a:gd name="adj" fmla="val 16667"/>
            </a:avLst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 u="sng">
              <a:solidFill>
                <a:srgbClr val="000000"/>
              </a:solidFill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339298" y="-30595"/>
            <a:ext cx="6460648" cy="76944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b="0" dirty="0" smtClean="0">
                <a:solidFill>
                  <a:srgbClr val="000090"/>
                </a:solidFill>
                <a:latin typeface="Arial Narrow" pitchFamily="38" charset="0"/>
              </a:rPr>
              <a:t>Heavy quarks are ideal probes</a:t>
            </a:r>
            <a:endParaRPr lang="en-GB" sz="4400" b="0" dirty="0">
              <a:solidFill>
                <a:srgbClr val="000090"/>
              </a:solidFill>
              <a:latin typeface="Arial Narrow" pitchFamily="3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5437" y="4610352"/>
            <a:ext cx="428359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  <a:buFont typeface="Arial"/>
              <a:buChar char="•"/>
            </a:pPr>
            <a:r>
              <a:rPr lang="en-US" sz="1800" b="0" dirty="0" smtClean="0"/>
              <a:t> Charm and beauty quarks are 250-450 times heavier than light quarks </a:t>
            </a:r>
          </a:p>
          <a:p>
            <a:pPr algn="l">
              <a:spcAft>
                <a:spcPts val="600"/>
              </a:spcAft>
              <a:buFont typeface="Arial"/>
              <a:buChar char="•"/>
            </a:pPr>
            <a:r>
              <a:rPr lang="en-US" sz="1800" b="0" dirty="0" smtClean="0"/>
              <a:t> They are abundantly produced at the LHC, </a:t>
            </a:r>
            <a:r>
              <a:rPr lang="en-US" sz="1800" dirty="0" smtClean="0"/>
              <a:t>predominantly in the early phase of the collisions</a:t>
            </a:r>
          </a:p>
          <a:p>
            <a:pPr algn="l">
              <a:spcAft>
                <a:spcPts val="600"/>
              </a:spcAft>
              <a:buFont typeface="Arial"/>
              <a:buChar char="•"/>
            </a:pPr>
            <a:r>
              <a:rPr lang="en-US" sz="1800" dirty="0" smtClean="0"/>
              <a:t> Production rates calculable in </a:t>
            </a:r>
            <a:r>
              <a:rPr lang="en-US" sz="1800" dirty="0" err="1" smtClean="0"/>
              <a:t>pQCD</a:t>
            </a:r>
            <a:endParaRPr lang="en-US" sz="1800" dirty="0" smtClean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 Mischke (Utrecht)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CA790B6-3DE3-224A-B164-0E89BB3F0D3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RAA_DD6-LHC-0-7d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33907" y="1652265"/>
            <a:ext cx="6537325" cy="505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9" name="Slide Number Placeholder 5"/>
          <p:cNvSpPr txBox="1">
            <a:spLocks/>
          </p:cNvSpPr>
          <p:nvPr/>
        </p:nvSpPr>
        <p:spPr bwMode="auto">
          <a:xfrm>
            <a:off x="6932613" y="6557963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EC190290-1EA6-E54C-8F09-EE8656667F86}" type="slidenum">
              <a:rPr lang="en-US" sz="1400" b="0">
                <a:solidFill>
                  <a:srgbClr val="808080"/>
                </a:solidFill>
                <a:ea typeface="Arial" pitchFamily="-112" charset="0"/>
                <a:cs typeface="Arial" pitchFamily="-112" charset="0"/>
              </a:rPr>
              <a:pPr algn="r"/>
              <a:t>40</a:t>
            </a:fld>
            <a:endParaRPr lang="en-US" sz="1400" b="0">
              <a:solidFill>
                <a:srgbClr val="808080"/>
              </a:solidFill>
              <a:ea typeface="Arial" pitchFamily="-112" charset="0"/>
              <a:cs typeface="Arial" pitchFamily="-112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 Mischke (Utrecht)</a:t>
            </a:r>
            <a:endParaRPr lang="en-US" dirty="0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623898" y="1020550"/>
            <a:ext cx="705569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0" kern="0" dirty="0" err="1" smtClean="0">
                <a:solidFill>
                  <a:srgbClr val="000000"/>
                </a:solidFill>
                <a:latin typeface="Calibri" pitchFamily="1" charset="0"/>
              </a:rPr>
              <a:t>Shanshan</a:t>
            </a:r>
            <a:r>
              <a:rPr lang="en-US" b="0" kern="0" dirty="0" smtClean="0">
                <a:solidFill>
                  <a:srgbClr val="000000"/>
                </a:solidFill>
                <a:latin typeface="Calibri" pitchFamily="1" charset="0"/>
              </a:rPr>
              <a:t>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" charset="0"/>
              </a:rPr>
              <a:t>Cao (Duke)</a:t>
            </a:r>
            <a:r>
              <a:rPr lang="en-US" b="0" kern="0" dirty="0" smtClean="0">
                <a:solidFill>
                  <a:srgbClr val="000000"/>
                </a:solidFill>
                <a:latin typeface="Calibri" pitchFamily="1" charset="0"/>
              </a:rPr>
              <a:t>,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" charset="0"/>
              </a:rPr>
              <a:t> QM </a:t>
            </a:r>
            <a:r>
              <a:rPr lang="en-US" b="0" kern="0" dirty="0" smtClean="0">
                <a:solidFill>
                  <a:srgbClr val="000000"/>
                </a:solidFill>
                <a:latin typeface="Calibri" pitchFamily="1" charset="0"/>
              </a:rPr>
              <a:t>2012</a:t>
            </a:r>
            <a:r>
              <a:rPr lang="en-US" sz="2000" b="0" kern="0" dirty="0" smtClean="0">
                <a:solidFill>
                  <a:srgbClr val="000000"/>
                </a:solidFill>
                <a:latin typeface="Calibri" pitchFamily="1" charset="0"/>
              </a:rPr>
              <a:t/>
            </a:r>
            <a:br>
              <a:rPr lang="en-US" sz="2000" b="0" kern="0" dirty="0" smtClean="0">
                <a:solidFill>
                  <a:srgbClr val="000000"/>
                </a:solidFill>
                <a:latin typeface="Calibri" pitchFamily="1" charset="0"/>
              </a:rPr>
            </a:br>
            <a:r>
              <a:rPr lang="en-US" sz="2000" b="0" kern="0" dirty="0" smtClean="0">
                <a:solidFill>
                  <a:srgbClr val="000000"/>
                </a:solidFill>
                <a:latin typeface="Calibri" pitchFamily="1" charset="0"/>
              </a:rPr>
              <a:t>Heavy quark evolution and flow: </a:t>
            </a:r>
            <a:r>
              <a:rPr lang="en-US" sz="2000" b="0" kern="0" dirty="0" err="1" smtClean="0">
                <a:solidFill>
                  <a:srgbClr val="000000"/>
                </a:solidFill>
                <a:latin typeface="Calibri" pitchFamily="1" charset="0"/>
              </a:rPr>
              <a:t>Langevin</a:t>
            </a:r>
            <a:r>
              <a:rPr lang="en-US" sz="2000" b="0" kern="0" dirty="0" smtClean="0">
                <a:solidFill>
                  <a:srgbClr val="000000"/>
                </a:solidFill>
                <a:latin typeface="Calibri" pitchFamily="1" charset="0"/>
              </a:rPr>
              <a:t> approach incorporating gluon radiation mechanism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94047" y="-27491"/>
            <a:ext cx="8562285" cy="76944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b="0" dirty="0" err="1" smtClean="0">
                <a:solidFill>
                  <a:srgbClr val="000090"/>
                </a:solidFill>
                <a:latin typeface="Arial Narrow" pitchFamily="-112" charset="0"/>
                <a:ea typeface="Arial" pitchFamily="-112" charset="0"/>
                <a:cs typeface="Arial" pitchFamily="-112" charset="0"/>
                <a:sym typeface="Gill Sans" pitchFamily="-112" charset="0"/>
              </a:rPr>
              <a:t>p-Pb</a:t>
            </a:r>
            <a:r>
              <a:rPr lang="en-US" sz="4400" b="0" dirty="0" smtClean="0">
                <a:solidFill>
                  <a:srgbClr val="000090"/>
                </a:solidFill>
                <a:latin typeface="Arial Narrow" pitchFamily="-112" charset="0"/>
                <a:ea typeface="Arial" pitchFamily="-112" charset="0"/>
                <a:cs typeface="Arial" pitchFamily="-112" charset="0"/>
                <a:sym typeface="Gill Sans" pitchFamily="-112" charset="0"/>
              </a:rPr>
              <a:t>: measurement of initial state effects</a:t>
            </a:r>
            <a:endParaRPr lang="en-US" sz="4400" b="0" baseline="30000" dirty="0">
              <a:solidFill>
                <a:srgbClr val="000090"/>
              </a:solidFill>
              <a:latin typeface="Arial Narrow" pitchFamily="-112" charset="0"/>
              <a:ea typeface="Arial" pitchFamily="-112" charset="0"/>
              <a:cs typeface="Arial" pitchFamily="-112" charset="0"/>
              <a:sym typeface="Gill Sans" pitchFamily="-112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96275" y="4595774"/>
            <a:ext cx="8855365" cy="1869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25000"/>
              </a:spcBef>
              <a:spcAft>
                <a:spcPts val="0"/>
              </a:spcAft>
              <a:buFont typeface="Arial"/>
              <a:buChar char="•"/>
            </a:pPr>
            <a:r>
              <a:rPr lang="en-US" sz="2100" b="0" dirty="0" smtClean="0">
                <a:ea typeface="Arial" pitchFamily="-112" charset="0"/>
                <a:cs typeface="Arial" pitchFamily="-112" charset="0"/>
              </a:rPr>
              <a:t> </a:t>
            </a:r>
            <a:r>
              <a:rPr lang="en-US" sz="2100" b="0" dirty="0" smtClean="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Important baseline measurement of </a:t>
            </a:r>
            <a:r>
              <a:rPr lang="en-US" sz="2100" dirty="0" smtClean="0">
                <a:solidFill>
                  <a:srgbClr val="000090"/>
                </a:solidFill>
                <a:ea typeface="Arial" pitchFamily="-112" charset="0"/>
                <a:cs typeface="Arial" pitchFamily="-112" charset="0"/>
              </a:rPr>
              <a:t>cold nuclear matter effects</a:t>
            </a:r>
            <a:br>
              <a:rPr lang="en-US" sz="2100" dirty="0" smtClean="0">
                <a:solidFill>
                  <a:srgbClr val="000090"/>
                </a:solidFill>
                <a:ea typeface="Arial" pitchFamily="-112" charset="0"/>
                <a:cs typeface="Arial" pitchFamily="-112" charset="0"/>
              </a:rPr>
            </a:br>
            <a:r>
              <a:rPr lang="en-US" sz="2100" b="0" dirty="0" smtClean="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(e.g., Cronin effect, nuclear shadowing, gluon saturation)</a:t>
            </a:r>
          </a:p>
          <a:p>
            <a:pPr algn="l">
              <a:spcBef>
                <a:spcPct val="25000"/>
              </a:spcBef>
              <a:spcAft>
                <a:spcPts val="0"/>
              </a:spcAft>
              <a:buFont typeface="Arial"/>
              <a:buChar char="•"/>
            </a:pPr>
            <a:r>
              <a:rPr lang="en-US" sz="2100" b="0" dirty="0" smtClean="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 D meson </a:t>
            </a:r>
            <a:r>
              <a:rPr lang="en-US" sz="2100" b="0" dirty="0" err="1" smtClean="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R</a:t>
            </a:r>
            <a:r>
              <a:rPr lang="en-US" sz="2100" b="0" baseline="-25000" dirty="0" err="1" smtClean="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pA</a:t>
            </a:r>
            <a:r>
              <a:rPr lang="en-US" sz="2100" b="0" dirty="0" smtClean="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 shows consistency with unity and predictions from shadowing and CGC model predictions</a:t>
            </a:r>
          </a:p>
          <a:p>
            <a:pPr algn="l">
              <a:spcBef>
                <a:spcPct val="25000"/>
              </a:spcBef>
              <a:spcAft>
                <a:spcPts val="0"/>
              </a:spcAft>
              <a:buFont typeface="Arial"/>
              <a:buChar char="•"/>
            </a:pPr>
            <a:r>
              <a:rPr lang="en-US" sz="2100" b="0" dirty="0" smtClean="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 </a:t>
            </a:r>
            <a:r>
              <a:rPr lang="en-US" sz="2100" dirty="0" smtClean="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High-</a:t>
            </a:r>
            <a:r>
              <a:rPr lang="en-US" sz="2100" dirty="0" err="1" smtClean="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p</a:t>
            </a:r>
            <a:r>
              <a:rPr lang="en-US" sz="2100" baseline="-25000" dirty="0" err="1" smtClean="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T</a:t>
            </a:r>
            <a:r>
              <a:rPr lang="en-US" sz="2100" dirty="0" smtClean="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 suppression of particle yield in </a:t>
            </a:r>
            <a:r>
              <a:rPr lang="en-US" sz="2100" dirty="0" err="1" smtClean="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Pb-Pb</a:t>
            </a:r>
            <a:r>
              <a:rPr lang="en-US" sz="2100" dirty="0" smtClean="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 is a final state effect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73181" y="995217"/>
            <a:ext cx="4410364" cy="253924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 u="sng">
              <a:solidFill>
                <a:srgbClr val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18" y="923624"/>
            <a:ext cx="3810000" cy="3600000"/>
          </a:xfrm>
          <a:prstGeom prst="rect">
            <a:avLst/>
          </a:prstGeom>
        </p:spPr>
      </p:pic>
      <p:pic>
        <p:nvPicPr>
          <p:cNvPr id="12" name="Picture 11" descr="2013-Jul-15-AverageDRpPbminBias_averageDRPbPb07half_150713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466" y="935187"/>
            <a:ext cx="3766667" cy="360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2554" y="836791"/>
            <a:ext cx="546383" cy="720000"/>
          </a:xfrm>
          <a:prstGeom prst="rect">
            <a:avLst/>
          </a:prstGeom>
        </p:spPr>
      </p:pic>
      <p:sp>
        <p:nvSpPr>
          <p:cNvPr id="17" name="Footer Placeholder 1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 Mischke (Utrecht)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CA790B6-3DE3-224A-B164-0E89BB3F0D3F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523982" y="3476768"/>
            <a:ext cx="2632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900" b="0" dirty="0" smtClean="0">
                <a:latin typeface="Times New Roman"/>
                <a:cs typeface="Times New Roman"/>
              </a:rPr>
              <a:t>NLO: </a:t>
            </a:r>
            <a:r>
              <a:rPr lang="en-US" sz="900" b="0" dirty="0" err="1" smtClean="0">
                <a:latin typeface="Times New Roman"/>
                <a:cs typeface="Times New Roman"/>
              </a:rPr>
              <a:t>Nucl</a:t>
            </a:r>
            <a:r>
              <a:rPr lang="en-US" sz="900" b="0" dirty="0" smtClean="0">
                <a:latin typeface="Times New Roman"/>
                <a:cs typeface="Times New Roman"/>
              </a:rPr>
              <a:t>. Phys. B373, 295 (1992)</a:t>
            </a:r>
          </a:p>
          <a:p>
            <a:pPr algn="l"/>
            <a:r>
              <a:rPr lang="en-US" sz="900" b="0" dirty="0" smtClean="0">
                <a:latin typeface="Times New Roman"/>
                <a:cs typeface="Times New Roman"/>
              </a:rPr>
              <a:t>EPS09: K.J. </a:t>
            </a:r>
            <a:r>
              <a:rPr lang="en-US" sz="900" b="0" dirty="0" err="1" smtClean="0">
                <a:latin typeface="Times New Roman"/>
                <a:cs typeface="Times New Roman"/>
              </a:rPr>
              <a:t>Eskola</a:t>
            </a:r>
            <a:r>
              <a:rPr lang="en-US" sz="900" b="0" dirty="0" smtClean="0">
                <a:latin typeface="Times New Roman"/>
                <a:cs typeface="Times New Roman"/>
              </a:rPr>
              <a:t> H. </a:t>
            </a:r>
            <a:r>
              <a:rPr lang="en-US" sz="900" b="0" dirty="0" err="1" smtClean="0">
                <a:latin typeface="Times New Roman"/>
                <a:cs typeface="Times New Roman"/>
              </a:rPr>
              <a:t>Paukkunen</a:t>
            </a:r>
            <a:r>
              <a:rPr lang="en-US" sz="900" b="0" dirty="0" smtClean="0">
                <a:latin typeface="Times New Roman"/>
                <a:cs typeface="Times New Roman"/>
              </a:rPr>
              <a:t> and C.A. Salgado, </a:t>
            </a:r>
            <a:br>
              <a:rPr lang="en-US" sz="900" b="0" dirty="0" smtClean="0">
                <a:latin typeface="Times New Roman"/>
                <a:cs typeface="Times New Roman"/>
              </a:rPr>
            </a:br>
            <a:r>
              <a:rPr lang="en-US" sz="900" b="0" dirty="0" smtClean="0">
                <a:latin typeface="Times New Roman"/>
                <a:cs typeface="Times New Roman"/>
              </a:rPr>
              <a:t>             JHEP 0904, 065 (2009)</a:t>
            </a:r>
          </a:p>
          <a:p>
            <a:pPr algn="l"/>
            <a:r>
              <a:rPr lang="en-US" sz="900" b="0" dirty="0" smtClean="0">
                <a:latin typeface="Times New Roman"/>
                <a:cs typeface="Times New Roman"/>
              </a:rPr>
              <a:t>CGC: H. </a:t>
            </a:r>
            <a:r>
              <a:rPr lang="en-US" sz="900" b="0" dirty="0" err="1" smtClean="0">
                <a:latin typeface="Times New Roman"/>
                <a:cs typeface="Times New Roman"/>
              </a:rPr>
              <a:t>Fujii</a:t>
            </a:r>
            <a:r>
              <a:rPr lang="en-US" sz="900" b="0" dirty="0" smtClean="0">
                <a:latin typeface="Times New Roman"/>
                <a:cs typeface="Times New Roman"/>
              </a:rPr>
              <a:t> and K. Watanabe, NPA 920, 78 (2013)</a:t>
            </a:r>
            <a:endParaRPr lang="en-US" sz="900" b="0" dirty="0"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86859" y="2437894"/>
            <a:ext cx="968785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200" b="0" dirty="0" err="1" smtClean="0"/>
              <a:t>p-Pb</a:t>
            </a:r>
            <a:endParaRPr lang="en-US" sz="2200" b="0" dirty="0" smtClean="0"/>
          </a:p>
          <a:p>
            <a:pPr algn="l"/>
            <a:endParaRPr lang="en-US" sz="2200" b="0" dirty="0" smtClean="0"/>
          </a:p>
          <a:p>
            <a:pPr algn="l"/>
            <a:endParaRPr lang="en-US" sz="2200" b="0" dirty="0" smtClean="0"/>
          </a:p>
          <a:p>
            <a:pPr algn="l"/>
            <a:endParaRPr lang="en-US" sz="2200" b="0" dirty="0" smtClean="0"/>
          </a:p>
          <a:p>
            <a:pPr algn="l"/>
            <a:r>
              <a:rPr lang="en-US" sz="2200" b="0" dirty="0" err="1" smtClean="0">
                <a:solidFill>
                  <a:srgbClr val="FF0000"/>
                </a:solidFill>
              </a:rPr>
              <a:t>Pb-Pb</a:t>
            </a:r>
            <a:endParaRPr lang="en-US" sz="2200" b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4457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87793">
            <a:off x="5767082" y="5018322"/>
            <a:ext cx="2625726" cy="1061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292435" y="-64042"/>
            <a:ext cx="6540088" cy="76944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b="0" dirty="0" smtClean="0">
                <a:solidFill>
                  <a:srgbClr val="000090"/>
                </a:solidFill>
                <a:latin typeface="Arial Narrow" pitchFamily="-112" charset="0"/>
              </a:rPr>
              <a:t>Beauty R</a:t>
            </a:r>
            <a:r>
              <a:rPr lang="en-US" sz="4400" b="0" baseline="-25000" dirty="0" smtClean="0">
                <a:solidFill>
                  <a:srgbClr val="000090"/>
                </a:solidFill>
                <a:latin typeface="Arial Narrow" pitchFamily="-112" charset="0"/>
              </a:rPr>
              <a:t>AA</a:t>
            </a:r>
            <a:r>
              <a:rPr lang="en-US" sz="4400" b="0" dirty="0" smtClean="0">
                <a:solidFill>
                  <a:srgbClr val="000090"/>
                </a:solidFill>
                <a:latin typeface="Arial Narrow" pitchFamily="-112" charset="0"/>
              </a:rPr>
              <a:t> via non-prompt </a:t>
            </a:r>
            <a:r>
              <a:rPr lang="en-US" sz="4400" b="0" dirty="0" smtClean="0">
                <a:solidFill>
                  <a:srgbClr val="000090"/>
                </a:solidFill>
                <a:latin typeface="Arial Narrow" pitchFamily="-112" charset="0"/>
                <a:sym typeface="Wingdings"/>
              </a:rPr>
              <a:t>J/</a:t>
            </a:r>
            <a:r>
              <a:rPr lang="en-US" sz="4400" b="0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ψ</a:t>
            </a:r>
            <a:endParaRPr lang="en-GB" sz="4400" b="0" dirty="0">
              <a:solidFill>
                <a:srgbClr val="000090"/>
              </a:solidFill>
              <a:latin typeface="Symbol" charset="2"/>
              <a:cs typeface="Symbol" charset="2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838" y="851124"/>
            <a:ext cx="613554" cy="612000"/>
          </a:xfrm>
          <a:prstGeom prst="rect">
            <a:avLst/>
          </a:prstGeom>
        </p:spPr>
      </p:pic>
      <p:pic>
        <p:nvPicPr>
          <p:cNvPr id="23" name="Picture 18" descr="raaZoo_cms_2pads_5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821" y="1042042"/>
            <a:ext cx="4996230" cy="499623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24" name="Text Box 38"/>
          <p:cNvSpPr txBox="1">
            <a:spLocks noChangeArrowheads="1"/>
          </p:cNvSpPr>
          <p:nvPr/>
        </p:nvSpPr>
        <p:spPr bwMode="auto">
          <a:xfrm>
            <a:off x="963599" y="1062076"/>
            <a:ext cx="333663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0" baseline="0" dirty="0" smtClean="0">
                <a:solidFill>
                  <a:schemeClr val="tx1"/>
                </a:solidFill>
                <a:latin typeface="Times New Roman"/>
                <a:ea typeface="ＭＳ Ｐゴシック" charset="0"/>
                <a:cs typeface="Times New Roman"/>
                <a:sym typeface="Symbol" charset="0"/>
              </a:rPr>
              <a:t>CMS, Z</a:t>
            </a:r>
            <a:r>
              <a:rPr lang="en-US" sz="1200" b="0" dirty="0" smtClean="0">
                <a:solidFill>
                  <a:schemeClr val="tx1"/>
                </a:solidFill>
                <a:latin typeface="Times New Roman"/>
                <a:ea typeface="ＭＳ Ｐゴシック" charset="0"/>
                <a:cs typeface="Times New Roman"/>
                <a:sym typeface="Symbol" charset="0"/>
              </a:rPr>
              <a:t> </a:t>
            </a:r>
            <a:r>
              <a:rPr lang="en-US" sz="1200" b="0" baseline="0" dirty="0" smtClean="0">
                <a:solidFill>
                  <a:schemeClr val="tx1"/>
                </a:solidFill>
                <a:latin typeface="Times New Roman"/>
                <a:ea typeface="ＭＳ Ｐゴシック" charset="0"/>
                <a:cs typeface="Times New Roman"/>
                <a:sym typeface="Symbol" charset="0"/>
              </a:rPr>
              <a:t>boson</a:t>
            </a:r>
            <a:r>
              <a:rPr lang="en-US" sz="1200" b="0" baseline="0" dirty="0">
                <a:solidFill>
                  <a:schemeClr val="tx1"/>
                </a:solidFill>
                <a:latin typeface="Times New Roman"/>
                <a:ea typeface="ＭＳ Ｐゴシック" charset="0"/>
                <a:cs typeface="Times New Roman"/>
                <a:sym typeface="Symbol" charset="0"/>
              </a:rPr>
              <a:t>:</a:t>
            </a:r>
            <a:r>
              <a:rPr lang="en-US" sz="1200" b="0" dirty="0" smtClean="0">
                <a:latin typeface="Times New Roman"/>
                <a:ea typeface="ＭＳ Ｐゴシック" charset="0"/>
                <a:cs typeface="Times New Roman"/>
                <a:sym typeface="Symbol" charset="0"/>
              </a:rPr>
              <a:t> CMS PAS HIN-12-008</a:t>
            </a:r>
            <a:endParaRPr lang="en-US" sz="1200" b="0" baseline="0" dirty="0">
              <a:solidFill>
                <a:schemeClr val="tx1"/>
              </a:solidFill>
              <a:latin typeface="Times New Roman"/>
              <a:ea typeface="ＭＳ Ｐゴシック" charset="0"/>
              <a:cs typeface="Times New Roman"/>
              <a:sym typeface="Symbo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07001" y="2087698"/>
            <a:ext cx="3810000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800"/>
              </a:spcAft>
              <a:buFont typeface="Arial"/>
              <a:buChar char="•"/>
            </a:pPr>
            <a:r>
              <a:rPr lang="en-US" sz="2200" b="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200" b="0" dirty="0" smtClean="0"/>
              <a:t>Z, W and </a:t>
            </a:r>
            <a:r>
              <a:rPr lang="en-US" sz="2200" b="0" dirty="0" err="1" smtClean="0">
                <a:latin typeface="Symbol" charset="2"/>
                <a:cs typeface="Symbol" charset="2"/>
              </a:rPr>
              <a:t>γ</a:t>
            </a:r>
            <a:r>
              <a:rPr lang="en-US" sz="2200" b="0" dirty="0" smtClean="0"/>
              <a:t> production consistent with </a:t>
            </a:r>
            <a:r>
              <a:rPr lang="en-US" sz="2200" b="0" i="1" dirty="0" err="1" smtClean="0"/>
              <a:t>N</a:t>
            </a:r>
            <a:r>
              <a:rPr lang="en-US" sz="2200" b="0" baseline="-25000" dirty="0" err="1" smtClean="0"/>
              <a:t>coll</a:t>
            </a:r>
            <a:r>
              <a:rPr lang="en-US" sz="2200" b="0" dirty="0" smtClean="0"/>
              <a:t> scaling (</a:t>
            </a:r>
            <a:r>
              <a:rPr lang="en-US" sz="2200" b="0" i="1" dirty="0" smtClean="0">
                <a:latin typeface="Arial"/>
                <a:cs typeface="Arial"/>
              </a:rPr>
              <a:t>R</a:t>
            </a:r>
            <a:r>
              <a:rPr lang="en-US" sz="2200" b="0" baseline="-25000" dirty="0" smtClean="0">
                <a:latin typeface="Arial"/>
                <a:cs typeface="Arial"/>
              </a:rPr>
              <a:t>AA</a:t>
            </a:r>
            <a:r>
              <a:rPr lang="en-US" sz="2200" b="0" dirty="0" smtClean="0">
                <a:latin typeface="Arial"/>
                <a:cs typeface="Arial"/>
              </a:rPr>
              <a:t>≈1</a:t>
            </a:r>
            <a:r>
              <a:rPr lang="en-US" sz="2200" b="0" dirty="0" smtClean="0"/>
              <a:t>) </a:t>
            </a:r>
            <a:r>
              <a:rPr lang="en-US" sz="2200" b="0" dirty="0" err="1" smtClean="0">
                <a:sym typeface="Wingdings"/>
              </a:rPr>
              <a:t></a:t>
            </a:r>
            <a:r>
              <a:rPr lang="en-US" sz="2200" b="0" dirty="0" smtClean="0">
                <a:sym typeface="Wingdings"/>
              </a:rPr>
              <a:t> </a:t>
            </a:r>
            <a:r>
              <a:rPr lang="en-US" sz="2200" b="0" dirty="0" smtClean="0">
                <a:latin typeface="Arial"/>
                <a:cs typeface="Arial"/>
              </a:rPr>
              <a:t>not sensitive to the medium</a:t>
            </a:r>
            <a:r>
              <a:rPr lang="en-US" sz="2200" b="0" dirty="0" smtClean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sz="2200" b="0" dirty="0" smtClean="0">
                <a:latin typeface="Arial"/>
                <a:cs typeface="Arial"/>
              </a:rPr>
              <a:t>  </a:t>
            </a:r>
          </a:p>
          <a:p>
            <a:pPr algn="l">
              <a:spcAft>
                <a:spcPts val="1800"/>
              </a:spcAft>
              <a:buFont typeface="Arial"/>
              <a:buChar char="•"/>
            </a:pPr>
            <a:r>
              <a:rPr lang="en-US" sz="2200" b="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200" b="0" dirty="0" smtClean="0">
                <a:solidFill>
                  <a:srgbClr val="000000"/>
                </a:solidFill>
              </a:rPr>
              <a:t>Non-prompt J/</a:t>
            </a:r>
            <a:r>
              <a:rPr lang="en-US" sz="2200" b="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ψ</a:t>
            </a:r>
            <a:r>
              <a:rPr lang="en-US" sz="2200" b="0" dirty="0" smtClean="0">
                <a:solidFill>
                  <a:srgbClr val="000000"/>
                </a:solidFill>
              </a:rPr>
              <a:t> in the most central collision (0-10%) is suppressed by a factor of 2.5</a:t>
            </a:r>
            <a:endParaRPr lang="en-US" sz="2200" b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0" name="TextBox 8"/>
          <p:cNvSpPr txBox="1">
            <a:spLocks noChangeArrowheads="1"/>
          </p:cNvSpPr>
          <p:nvPr/>
        </p:nvSpPr>
        <p:spPr bwMode="auto">
          <a:xfrm>
            <a:off x="5788156" y="1210791"/>
            <a:ext cx="2006406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 dirty="0" smtClean="0">
                <a:solidFill>
                  <a:schemeClr val="tx2"/>
                </a:solidFill>
              </a:rPr>
              <a:t>Z</a:t>
            </a:r>
            <a:r>
              <a:rPr lang="en-US" sz="1200" b="0" baseline="30000" dirty="0" smtClean="0">
                <a:solidFill>
                  <a:schemeClr val="tx2"/>
                </a:solidFill>
              </a:rPr>
              <a:t>0</a:t>
            </a:r>
            <a:r>
              <a:rPr lang="en-US" sz="1200" b="0" dirty="0" smtClean="0">
                <a:solidFill>
                  <a:schemeClr val="tx2"/>
                </a:solidFill>
              </a:rPr>
              <a:t> </a:t>
            </a:r>
            <a:r>
              <a:rPr lang="en-US" sz="1200" b="0" dirty="0" err="1" smtClean="0">
                <a:solidFill>
                  <a:schemeClr val="tx2"/>
                </a:solidFill>
                <a:sym typeface="Wingdings"/>
              </a:rPr>
              <a:t></a:t>
            </a:r>
            <a:r>
              <a:rPr lang="en-US" sz="1200" b="0" dirty="0" smtClean="0">
                <a:solidFill>
                  <a:schemeClr val="tx2"/>
                </a:solidFill>
                <a:sym typeface="Wingdings"/>
              </a:rPr>
              <a:t> </a:t>
            </a:r>
            <a:r>
              <a:rPr lang="en-US" sz="1200" b="0" dirty="0" err="1" smtClean="0">
                <a:solidFill>
                  <a:schemeClr val="tx2"/>
                </a:solidFill>
                <a:latin typeface="Symbol" pitchFamily="32" charset="2"/>
                <a:ea typeface="Symbol" pitchFamily="32" charset="2"/>
                <a:cs typeface="Symbol" pitchFamily="32" charset="2"/>
              </a:rPr>
              <a:t>m</a:t>
            </a:r>
            <a:r>
              <a:rPr lang="en-US" sz="1200" b="0" baseline="30000" dirty="0" err="1" smtClean="0">
                <a:solidFill>
                  <a:schemeClr val="tx2"/>
                </a:solidFill>
                <a:latin typeface="Symbol" pitchFamily="32" charset="2"/>
                <a:ea typeface="Symbol" pitchFamily="32" charset="2"/>
                <a:cs typeface="Symbol" pitchFamily="32" charset="2"/>
              </a:rPr>
              <a:t>+</a:t>
            </a:r>
            <a:r>
              <a:rPr lang="en-US" sz="1200" b="0" dirty="0" err="1" smtClean="0">
                <a:solidFill>
                  <a:schemeClr val="tx2"/>
                </a:solidFill>
                <a:latin typeface="Symbol" pitchFamily="32" charset="2"/>
                <a:ea typeface="Symbol" pitchFamily="32" charset="2"/>
                <a:cs typeface="Symbol" pitchFamily="32" charset="2"/>
              </a:rPr>
              <a:t>m</a:t>
            </a:r>
            <a:r>
              <a:rPr lang="en-US" sz="1200" b="0" baseline="30000" dirty="0" smtClean="0">
                <a:solidFill>
                  <a:schemeClr val="tx2"/>
                </a:solidFill>
                <a:latin typeface="Symbol" pitchFamily="32" charset="2"/>
                <a:ea typeface="Symbol" pitchFamily="32" charset="2"/>
                <a:cs typeface="Symbol" pitchFamily="32" charset="2"/>
              </a:rPr>
              <a:t>-</a:t>
            </a:r>
          </a:p>
          <a:p>
            <a:pPr algn="l"/>
            <a:r>
              <a:rPr lang="en-US" sz="1200" b="0" dirty="0" smtClean="0">
                <a:solidFill>
                  <a:schemeClr val="tx2"/>
                </a:solidFill>
              </a:rPr>
              <a:t>W </a:t>
            </a:r>
            <a:r>
              <a:rPr lang="en-US" sz="1200" b="0" dirty="0" err="1" smtClean="0">
                <a:solidFill>
                  <a:schemeClr val="tx2"/>
                </a:solidFill>
                <a:sym typeface="Wingdings"/>
              </a:rPr>
              <a:t></a:t>
            </a:r>
            <a:r>
              <a:rPr lang="en-US" sz="1200" b="0" dirty="0" smtClean="0">
                <a:solidFill>
                  <a:schemeClr val="tx2"/>
                </a:solidFill>
                <a:sym typeface="Wingdings"/>
              </a:rPr>
              <a:t> </a:t>
            </a:r>
            <a:r>
              <a:rPr lang="en-US" sz="1200" b="0" dirty="0" err="1" smtClean="0">
                <a:solidFill>
                  <a:schemeClr val="tx2"/>
                </a:solidFill>
                <a:latin typeface="Symbol" pitchFamily="32" charset="2"/>
                <a:ea typeface="Symbol" pitchFamily="32" charset="2"/>
                <a:cs typeface="Symbol" pitchFamily="32" charset="2"/>
              </a:rPr>
              <a:t>mn</a:t>
            </a:r>
            <a:r>
              <a:rPr lang="en-US" sz="1200" b="0" dirty="0" smtClean="0">
                <a:solidFill>
                  <a:schemeClr val="tx2"/>
                </a:solidFill>
                <a:latin typeface="Symbol" pitchFamily="32" charset="2"/>
                <a:ea typeface="Symbol" pitchFamily="32" charset="2"/>
                <a:cs typeface="Symbol" pitchFamily="32" charset="2"/>
              </a:rPr>
              <a:t> </a:t>
            </a:r>
            <a:r>
              <a:rPr lang="en-US" sz="1200" b="0" dirty="0" smtClean="0">
                <a:solidFill>
                  <a:schemeClr val="tx2"/>
                </a:solidFill>
                <a:ea typeface="Arial" pitchFamily="32" charset="0"/>
                <a:cs typeface="Arial" pitchFamily="32" charset="0"/>
              </a:rPr>
              <a:t>using single muon recoil against missing </a:t>
            </a:r>
            <a:r>
              <a:rPr lang="en-US" sz="1200" b="0" dirty="0" err="1" smtClean="0">
                <a:solidFill>
                  <a:schemeClr val="tx2"/>
                </a:solidFill>
                <a:ea typeface="Arial" pitchFamily="32" charset="0"/>
                <a:cs typeface="Arial" pitchFamily="32" charset="0"/>
              </a:rPr>
              <a:t>p</a:t>
            </a:r>
            <a:r>
              <a:rPr lang="en-US" sz="1200" b="0" baseline="-25000" dirty="0" err="1" smtClean="0">
                <a:solidFill>
                  <a:schemeClr val="tx2"/>
                </a:solidFill>
                <a:ea typeface="Arial" pitchFamily="32" charset="0"/>
                <a:cs typeface="Arial" pitchFamily="32" charset="0"/>
              </a:rPr>
              <a:t>T</a:t>
            </a:r>
            <a:r>
              <a:rPr lang="en-US" sz="1200" b="0" dirty="0" smtClean="0">
                <a:solidFill>
                  <a:schemeClr val="tx2"/>
                </a:solidFill>
                <a:ea typeface="Arial" pitchFamily="32" charset="0"/>
                <a:cs typeface="Arial" pitchFamily="32" charset="0"/>
              </a:rPr>
              <a:t> </a:t>
            </a:r>
          </a:p>
        </p:txBody>
      </p:sp>
      <p:sp>
        <p:nvSpPr>
          <p:cNvPr id="32" name="Footer Placeholder 3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 Mischke (Utrecht)</a:t>
            </a:r>
            <a:endParaRPr lang="en-US" dirty="0"/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CA790B6-3DE3-224A-B164-0E89BB3F0D3F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489463" y="-29089"/>
            <a:ext cx="4146037" cy="76944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b="0" dirty="0" smtClean="0">
                <a:solidFill>
                  <a:srgbClr val="000090"/>
                </a:solidFill>
                <a:latin typeface="Arial Narrow" pitchFamily="-112" charset="0"/>
              </a:rPr>
              <a:t>Inclusive and </a:t>
            </a:r>
            <a:r>
              <a:rPr lang="en-US" sz="4400" b="0" dirty="0" err="1" smtClean="0">
                <a:solidFill>
                  <a:srgbClr val="000090"/>
                </a:solidFill>
                <a:latin typeface="Arial Narrow" pitchFamily="-112" charset="0"/>
              </a:rPr>
              <a:t>b</a:t>
            </a:r>
            <a:r>
              <a:rPr lang="en-US" sz="4400" b="0" dirty="0" smtClean="0">
                <a:solidFill>
                  <a:srgbClr val="000090"/>
                </a:solidFill>
                <a:latin typeface="Arial Narrow" pitchFamily="-112" charset="0"/>
              </a:rPr>
              <a:t>-jets</a:t>
            </a:r>
            <a:endParaRPr lang="en-GB" sz="4400" b="0" dirty="0">
              <a:solidFill>
                <a:srgbClr val="000090"/>
              </a:solidFill>
              <a:latin typeface="Arial Narrow" pitchFamily="-112" charset="0"/>
            </a:endParaRPr>
          </a:p>
        </p:txBody>
      </p:sp>
      <p:pic>
        <p:nvPicPr>
          <p:cNvPr id="10" name="Picture 10" descr="raaZoo_cms_2pads_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2295" y="871433"/>
            <a:ext cx="42005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320892" y="5570538"/>
            <a:ext cx="43434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0" dirty="0">
                <a:solidFill>
                  <a:schemeClr val="tx2"/>
                </a:solidFill>
              </a:rPr>
              <a:t>Distinct </a:t>
            </a:r>
            <a:r>
              <a:rPr lang="en-US" sz="2400" b="0" dirty="0" err="1">
                <a:solidFill>
                  <a:schemeClr val="tx2"/>
                </a:solidFill>
              </a:rPr>
              <a:t>b</a:t>
            </a:r>
            <a:r>
              <a:rPr lang="en-US" sz="2400" b="0" dirty="0">
                <a:solidFill>
                  <a:schemeClr val="tx2"/>
                </a:solidFill>
              </a:rPr>
              <a:t>-quark suppression pattern at low </a:t>
            </a:r>
            <a:r>
              <a:rPr lang="en-US" sz="2400" b="0" dirty="0" err="1">
                <a:solidFill>
                  <a:schemeClr val="tx2"/>
                </a:solidFill>
              </a:rPr>
              <a:t>p</a:t>
            </a:r>
            <a:r>
              <a:rPr lang="en-US" sz="2400" b="0" baseline="-25000" dirty="0" err="1">
                <a:solidFill>
                  <a:schemeClr val="tx2"/>
                </a:solidFill>
              </a:rPr>
              <a:t>T</a:t>
            </a:r>
            <a:endParaRPr lang="en-US" sz="2400" b="0" baseline="-25000" dirty="0">
              <a:solidFill>
                <a:schemeClr val="tx2"/>
              </a:solidFill>
              <a:ea typeface="Arial" pitchFamily="32" charset="0"/>
              <a:cs typeface="Arial" pitchFamily="32" charset="0"/>
            </a:endParaRP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4956062" y="5570538"/>
            <a:ext cx="3810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0">
                <a:solidFill>
                  <a:schemeClr val="tx2"/>
                </a:solidFill>
              </a:rPr>
              <a:t>First observation of b-jet suppression at high p</a:t>
            </a:r>
            <a:r>
              <a:rPr lang="en-US" sz="2400" b="0" baseline="-25000">
                <a:solidFill>
                  <a:schemeClr val="tx2"/>
                </a:solidFill>
              </a:rPr>
              <a:t>T</a:t>
            </a:r>
            <a:endParaRPr lang="en-US" sz="2400" b="0" baseline="-25000">
              <a:solidFill>
                <a:schemeClr val="tx2"/>
              </a:solidFill>
              <a:ea typeface="Arial" pitchFamily="32" charset="0"/>
              <a:cs typeface="Arial" pitchFamily="3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135" y="1189448"/>
            <a:ext cx="4096552" cy="4212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8794" y="816171"/>
            <a:ext cx="613554" cy="612000"/>
          </a:xfrm>
          <a:prstGeom prst="rect">
            <a:avLst/>
          </a:prstGeom>
        </p:spPr>
      </p:pic>
      <p:sp>
        <p:nvSpPr>
          <p:cNvPr id="16" name="Footer Placeholder 1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 Mischke (Utrecht)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CA790B6-3DE3-224A-B164-0E89BB3F0D3F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132377" y="-29089"/>
            <a:ext cx="2860203" cy="76944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b="0" dirty="0" smtClean="0">
                <a:solidFill>
                  <a:srgbClr val="000090"/>
                </a:solidFill>
                <a:latin typeface="Arial Narrow" pitchFamily="-112" charset="0"/>
              </a:rPr>
              <a:t>b-tagged jets</a:t>
            </a:r>
            <a:endParaRPr lang="en-GB" sz="4400" b="0" dirty="0">
              <a:solidFill>
                <a:srgbClr val="000090"/>
              </a:solidFill>
              <a:latin typeface="Arial Narrow" pitchFamily="-112" charset="0"/>
            </a:endParaRPr>
          </a:p>
        </p:txBody>
      </p:sp>
      <p:sp>
        <p:nvSpPr>
          <p:cNvPr id="20" name="TextBox 17"/>
          <p:cNvSpPr txBox="1">
            <a:spLocks noChangeArrowheads="1"/>
          </p:cNvSpPr>
          <p:nvPr/>
        </p:nvSpPr>
        <p:spPr bwMode="auto">
          <a:xfrm>
            <a:off x="3715544" y="804714"/>
            <a:ext cx="17129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0" dirty="0">
                <a:solidFill>
                  <a:schemeClr val="tx2"/>
                </a:solidFill>
              </a:rPr>
              <a:t>CMS-PAS HIN-12-003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54" y="1078392"/>
            <a:ext cx="4380420" cy="360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269" y="1076801"/>
            <a:ext cx="4380420" cy="360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7630" y="4776336"/>
            <a:ext cx="821183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  <a:buFont typeface="Arial"/>
              <a:buChar char="•"/>
            </a:pPr>
            <a:r>
              <a:rPr lang="en-US" sz="2200" b="0" dirty="0" smtClean="0">
                <a:solidFill>
                  <a:srgbClr val="000000"/>
                </a:solidFill>
                <a:latin typeface="Arial"/>
                <a:cs typeface="Arial"/>
              </a:rPr>
              <a:t> Jets from </a:t>
            </a:r>
            <a:r>
              <a:rPr lang="en-US" sz="2200" b="0" dirty="0" err="1" smtClean="0">
                <a:solidFill>
                  <a:srgbClr val="000000"/>
                </a:solidFill>
                <a:latin typeface="Arial"/>
                <a:cs typeface="Arial"/>
              </a:rPr>
              <a:t>b</a:t>
            </a:r>
            <a:r>
              <a:rPr lang="en-US" sz="2200" b="0" dirty="0" smtClean="0">
                <a:solidFill>
                  <a:srgbClr val="000000"/>
                </a:solidFill>
                <a:latin typeface="Arial"/>
                <a:cs typeface="Arial"/>
              </a:rPr>
              <a:t>-quark fragmentation are identified for the first time in heavy ion collisions</a:t>
            </a:r>
          </a:p>
          <a:p>
            <a:pPr lvl="1" algn="l">
              <a:spcAft>
                <a:spcPts val="600"/>
              </a:spcAft>
              <a:buFont typeface="Arial"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Arial"/>
                <a:cs typeface="Arial"/>
              </a:rPr>
              <a:t> Jets are tagged by their secondary vertices</a:t>
            </a:r>
          </a:p>
          <a:p>
            <a:pPr lvl="1" algn="l">
              <a:spcAft>
                <a:spcPts val="600"/>
              </a:spcAft>
              <a:buFont typeface="Arial"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800" b="0" dirty="0" err="1" smtClean="0">
                <a:solidFill>
                  <a:srgbClr val="000000"/>
                </a:solidFill>
                <a:latin typeface="Arial"/>
                <a:cs typeface="Arial"/>
              </a:rPr>
              <a:t>b</a:t>
            </a:r>
            <a:r>
              <a:rPr lang="en-US" sz="1800" b="0" dirty="0" smtClean="0">
                <a:solidFill>
                  <a:srgbClr val="000000"/>
                </a:solidFill>
                <a:latin typeface="Arial"/>
                <a:cs typeface="Arial"/>
              </a:rPr>
              <a:t>-quark contribution is extracted using template fits to their secondary vertex mass distributions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8794" y="827822"/>
            <a:ext cx="613554" cy="612000"/>
          </a:xfrm>
          <a:prstGeom prst="rect">
            <a:avLst/>
          </a:prstGeom>
        </p:spPr>
      </p:pic>
      <p:sp>
        <p:nvSpPr>
          <p:cNvPr id="15" name="Footer Placeholder 1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 Mischke (Utrecht)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CA790B6-3DE3-224A-B164-0E89BB3F0D3F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1688" y="932072"/>
            <a:ext cx="4845370" cy="3285940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55757" y="4167816"/>
            <a:ext cx="8501942" cy="2416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25000"/>
              </a:spcBef>
              <a:spcAft>
                <a:spcPts val="0"/>
              </a:spcAft>
              <a:buFont typeface="Arial" pitchFamily="-112" charset="0"/>
              <a:buChar char="•"/>
            </a:pPr>
            <a:r>
              <a:rPr lang="en-US" sz="2200" b="0" dirty="0" smtClean="0">
                <a:solidFill>
                  <a:srgbClr val="000000"/>
                </a:solidFill>
              </a:rPr>
              <a:t> Remove </a:t>
            </a:r>
            <a:r>
              <a:rPr lang="en-US" sz="2200" b="0" dirty="0" smtClean="0">
                <a:solidFill>
                  <a:srgbClr val="0000CC"/>
                </a:solidFill>
              </a:rPr>
              <a:t>hadrons</a:t>
            </a:r>
            <a:r>
              <a:rPr lang="en-US" sz="2200" b="0" dirty="0" smtClean="0">
                <a:solidFill>
                  <a:srgbClr val="000000"/>
                </a:solidFill>
              </a:rPr>
              <a:t> and </a:t>
            </a:r>
            <a:r>
              <a:rPr lang="en-US" sz="2200" b="0" dirty="0" smtClean="0">
                <a:solidFill>
                  <a:srgbClr val="FF0000"/>
                </a:solidFill>
              </a:rPr>
              <a:t>low-</a:t>
            </a:r>
            <a:r>
              <a:rPr lang="en-US" sz="2200" b="0" dirty="0" err="1" smtClean="0">
                <a:solidFill>
                  <a:srgbClr val="FF0000"/>
                </a:solidFill>
              </a:rPr>
              <a:t>p</a:t>
            </a:r>
            <a:r>
              <a:rPr lang="en-US" sz="2200" b="0" baseline="-25000" dirty="0" err="1" smtClean="0">
                <a:solidFill>
                  <a:srgbClr val="FF0000"/>
                </a:solidFill>
              </a:rPr>
              <a:t>T</a:t>
            </a:r>
            <a:r>
              <a:rPr lang="en-US" sz="2200" b="0" baseline="-25000" dirty="0" smtClean="0">
                <a:solidFill>
                  <a:srgbClr val="FF0000"/>
                </a:solidFill>
              </a:rPr>
              <a:t> </a:t>
            </a:r>
            <a:r>
              <a:rPr lang="en-US" sz="2200" b="0" dirty="0" err="1" smtClean="0">
                <a:solidFill>
                  <a:srgbClr val="FF0000"/>
                </a:solidFill>
              </a:rPr>
              <a:t>muons</a:t>
            </a:r>
            <a:r>
              <a:rPr lang="en-US" sz="2200" b="0" dirty="0" smtClean="0">
                <a:solidFill>
                  <a:srgbClr val="FF0000"/>
                </a:solidFill>
              </a:rPr>
              <a:t> </a:t>
            </a:r>
            <a:r>
              <a:rPr lang="en-US" sz="2200" b="0" dirty="0" smtClean="0">
                <a:solidFill>
                  <a:srgbClr val="000000"/>
                </a:solidFill>
              </a:rPr>
              <a:t>(secondary </a:t>
            </a:r>
            <a:r>
              <a:rPr lang="en-US" sz="2200" b="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p</a:t>
            </a:r>
            <a:r>
              <a:rPr lang="en-US" sz="2200" b="0" dirty="0" smtClean="0">
                <a:solidFill>
                  <a:srgbClr val="000000"/>
                </a:solidFill>
              </a:rPr>
              <a:t>, K) by requiring muon tracking-trigger</a:t>
            </a:r>
          </a:p>
          <a:p>
            <a:pPr algn="l">
              <a:spcBef>
                <a:spcPct val="25000"/>
              </a:spcBef>
              <a:spcAft>
                <a:spcPts val="0"/>
              </a:spcAft>
              <a:buFont typeface="Arial" pitchFamily="-112" charset="0"/>
              <a:buChar char="•"/>
            </a:pPr>
            <a:r>
              <a:rPr lang="en-US" sz="2200" b="0" dirty="0" smtClean="0">
                <a:solidFill>
                  <a:srgbClr val="000000"/>
                </a:solidFill>
              </a:rPr>
              <a:t> Remove </a:t>
            </a:r>
            <a:r>
              <a:rPr lang="en-US" sz="2200" dirty="0" smtClean="0"/>
              <a:t>decay </a:t>
            </a:r>
            <a:r>
              <a:rPr lang="en-US" sz="2200" dirty="0" err="1" smtClean="0"/>
              <a:t>muons</a:t>
            </a:r>
            <a:r>
              <a:rPr lang="en-US" sz="2200" dirty="0" smtClean="0"/>
              <a:t> </a:t>
            </a:r>
            <a:r>
              <a:rPr lang="en-US" sz="2200" b="0" dirty="0" smtClean="0">
                <a:solidFill>
                  <a:srgbClr val="000000"/>
                </a:solidFill>
              </a:rPr>
              <a:t>(primary </a:t>
            </a:r>
            <a:r>
              <a:rPr lang="en-US" sz="2200" b="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p</a:t>
            </a:r>
            <a:r>
              <a:rPr lang="en-US" sz="2200" b="0" dirty="0" smtClean="0">
                <a:solidFill>
                  <a:srgbClr val="000000"/>
                </a:solidFill>
              </a:rPr>
              <a:t>, K) by subtracting MC </a:t>
            </a:r>
            <a:r>
              <a:rPr lang="en-US" sz="2200" b="0" dirty="0" err="1" smtClean="0">
                <a:solidFill>
                  <a:srgbClr val="000000"/>
                </a:solidFill>
              </a:rPr>
              <a:t>dN/dp</a:t>
            </a:r>
            <a:r>
              <a:rPr lang="en-US" sz="2200" b="0" baseline="-25000" dirty="0" err="1" smtClean="0">
                <a:solidFill>
                  <a:srgbClr val="000000"/>
                </a:solidFill>
              </a:rPr>
              <a:t>T</a:t>
            </a:r>
            <a:r>
              <a:rPr lang="en-US" sz="2200" b="0" dirty="0" smtClean="0">
                <a:solidFill>
                  <a:srgbClr val="000000"/>
                </a:solidFill>
              </a:rPr>
              <a:t> normalized to data at low </a:t>
            </a:r>
            <a:r>
              <a:rPr lang="en-US" sz="2200" b="0" dirty="0" err="1" smtClean="0">
                <a:solidFill>
                  <a:srgbClr val="000000"/>
                </a:solidFill>
              </a:rPr>
              <a:t>p</a:t>
            </a:r>
            <a:r>
              <a:rPr lang="en-US" sz="2200" b="0" baseline="-25000" dirty="0" err="1" smtClean="0">
                <a:solidFill>
                  <a:srgbClr val="000000"/>
                </a:solidFill>
              </a:rPr>
              <a:t>T</a:t>
            </a:r>
            <a:r>
              <a:rPr lang="en-US" sz="2200" b="0" baseline="-25000" dirty="0" smtClean="0">
                <a:solidFill>
                  <a:srgbClr val="000000"/>
                </a:solidFill>
              </a:rPr>
              <a:t> </a:t>
            </a:r>
            <a:r>
              <a:rPr lang="en-US" sz="2200" b="0" dirty="0" smtClean="0">
                <a:solidFill>
                  <a:srgbClr val="000000"/>
                </a:solidFill>
              </a:rPr>
              <a:t>(&lt; 2 </a:t>
            </a:r>
            <a:r>
              <a:rPr lang="en-US" sz="2200" b="0" dirty="0" err="1" smtClean="0">
                <a:solidFill>
                  <a:srgbClr val="000000"/>
                </a:solidFill>
              </a:rPr>
              <a:t>GeV/c</a:t>
            </a:r>
            <a:r>
              <a:rPr lang="en-US" sz="2200" b="0" dirty="0" smtClean="0">
                <a:solidFill>
                  <a:srgbClr val="000000"/>
                </a:solidFill>
              </a:rPr>
              <a:t>)</a:t>
            </a:r>
          </a:p>
          <a:p>
            <a:pPr algn="l">
              <a:spcBef>
                <a:spcPct val="25000"/>
              </a:spcBef>
              <a:spcAft>
                <a:spcPts val="0"/>
              </a:spcAft>
              <a:buFont typeface="Arial" pitchFamily="-112" charset="0"/>
              <a:buChar char="•"/>
            </a:pPr>
            <a:r>
              <a:rPr lang="en-US" sz="2200" b="0" dirty="0" smtClean="0">
                <a:solidFill>
                  <a:srgbClr val="000000"/>
                </a:solidFill>
              </a:rPr>
              <a:t> Remaining contribution are </a:t>
            </a:r>
            <a:r>
              <a:rPr lang="en-US" sz="2200" b="0" dirty="0" err="1" smtClean="0">
                <a:solidFill>
                  <a:srgbClr val="000000"/>
                </a:solidFill>
              </a:rPr>
              <a:t>muons</a:t>
            </a:r>
            <a:r>
              <a:rPr lang="en-US" sz="2200" b="0" dirty="0" smtClean="0">
                <a:solidFill>
                  <a:srgbClr val="000000"/>
                </a:solidFill>
              </a:rPr>
              <a:t> from </a:t>
            </a:r>
            <a:r>
              <a:rPr lang="en-US" sz="2200" b="0" dirty="0" smtClean="0">
                <a:solidFill>
                  <a:srgbClr val="0000FF"/>
                </a:solidFill>
              </a:rPr>
              <a:t>charm</a:t>
            </a:r>
            <a:r>
              <a:rPr lang="en-US" sz="2200" b="0" dirty="0" smtClean="0">
                <a:solidFill>
                  <a:srgbClr val="000000"/>
                </a:solidFill>
              </a:rPr>
              <a:t> and </a:t>
            </a:r>
            <a:r>
              <a:rPr lang="en-US" sz="2200" b="0" dirty="0" smtClean="0">
                <a:solidFill>
                  <a:srgbClr val="FF0000"/>
                </a:solidFill>
              </a:rPr>
              <a:t>beauty</a:t>
            </a:r>
          </a:p>
          <a:p>
            <a:pPr algn="l">
              <a:spcBef>
                <a:spcPct val="25000"/>
              </a:spcBef>
              <a:spcAft>
                <a:spcPts val="0"/>
              </a:spcAft>
              <a:buFont typeface="Arial" pitchFamily="-112" charset="0"/>
              <a:buChar char="•"/>
            </a:pPr>
            <a:r>
              <a:rPr lang="en-US" sz="2200" b="0" dirty="0" smtClean="0">
                <a:solidFill>
                  <a:srgbClr val="000000"/>
                </a:solidFill>
              </a:rPr>
              <a:t> Corrections on acceptance </a:t>
            </a:r>
            <a:r>
              <a:rPr lang="en-US" sz="2200" b="0" dirty="0" err="1" smtClean="0">
                <a:solidFill>
                  <a:srgbClr val="000000"/>
                </a:solidFill>
              </a:rPr>
              <a:t>x</a:t>
            </a:r>
            <a:r>
              <a:rPr lang="en-US" sz="2200" b="0" dirty="0" smtClean="0">
                <a:solidFill>
                  <a:srgbClr val="000000"/>
                </a:solidFill>
              </a:rPr>
              <a:t> efficiency </a:t>
            </a:r>
            <a:r>
              <a:rPr lang="en-US" sz="1800" b="0" dirty="0" smtClean="0">
                <a:solidFill>
                  <a:srgbClr val="000000"/>
                </a:solidFill>
              </a:rPr>
              <a:t>(~80% for </a:t>
            </a:r>
            <a:r>
              <a:rPr lang="en-US" sz="1800" b="0" dirty="0" err="1" smtClean="0">
                <a:solidFill>
                  <a:srgbClr val="000000"/>
                </a:solidFill>
              </a:rPr>
              <a:t>p</a:t>
            </a:r>
            <a:r>
              <a:rPr lang="en-US" sz="1800" b="0" baseline="-25000" dirty="0" err="1" smtClean="0">
                <a:solidFill>
                  <a:srgbClr val="000000"/>
                </a:solidFill>
              </a:rPr>
              <a:t>T</a:t>
            </a:r>
            <a:r>
              <a:rPr lang="en-US" sz="1800" b="0" dirty="0" smtClean="0">
                <a:solidFill>
                  <a:srgbClr val="000000"/>
                </a:solidFill>
              </a:rPr>
              <a:t> &gt; 2 </a:t>
            </a:r>
            <a:r>
              <a:rPr lang="en-US" sz="1800" b="0" dirty="0" err="1" smtClean="0">
                <a:solidFill>
                  <a:srgbClr val="000000"/>
                </a:solidFill>
              </a:rPr>
              <a:t>GeV/c</a:t>
            </a:r>
            <a:r>
              <a:rPr lang="en-US" sz="1800" b="0" dirty="0" smtClean="0">
                <a:solidFill>
                  <a:srgbClr val="000000"/>
                </a:solidFill>
              </a:rPr>
              <a:t>)</a:t>
            </a:r>
            <a:endParaRPr lang="en-US" sz="1800" b="0" baseline="-25000" dirty="0">
              <a:solidFill>
                <a:srgbClr val="000000"/>
              </a:solidFill>
            </a:endParaRPr>
          </a:p>
        </p:txBody>
      </p:sp>
      <p:grpSp>
        <p:nvGrpSpPr>
          <p:cNvPr id="2" name="Groupe 14"/>
          <p:cNvGrpSpPr>
            <a:grpSpLocks/>
          </p:cNvGrpSpPr>
          <p:nvPr/>
        </p:nvGrpSpPr>
        <p:grpSpPr bwMode="auto">
          <a:xfrm>
            <a:off x="240856" y="1074530"/>
            <a:ext cx="3856473" cy="2849562"/>
            <a:chOff x="5157066" y="953724"/>
            <a:chExt cx="3857070" cy="2850264"/>
          </a:xfrm>
        </p:grpSpPr>
        <p:pic>
          <p:nvPicPr>
            <p:cNvPr id="14" name="Image 7" descr="SketchParticles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157066" y="953724"/>
              <a:ext cx="2325404" cy="2850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ZoneTexte 8"/>
            <p:cNvSpPr txBox="1"/>
            <p:nvPr/>
          </p:nvSpPr>
          <p:spPr>
            <a:xfrm>
              <a:off x="7213632" y="1120895"/>
              <a:ext cx="1800504" cy="2462820"/>
            </a:xfrm>
            <a:prstGeom prst="rect">
              <a:avLst/>
            </a:prstGeom>
            <a:noFill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 b="1" dirty="0">
                  <a:latin typeface="Helvetica" pitchFamily="28" charset="0"/>
                </a:rPr>
                <a:t>charm, </a:t>
              </a:r>
              <a:r>
                <a:rPr lang="en-US" sz="1400" b="1" dirty="0" smtClean="0">
                  <a:latin typeface="Helvetica" pitchFamily="28" charset="0"/>
                </a:rPr>
                <a:t>beauty</a:t>
              </a:r>
            </a:p>
            <a:p>
              <a:endParaRPr lang="en-US" sz="1400" b="1" dirty="0" smtClean="0">
                <a:latin typeface="Helvetica" pitchFamily="28" charset="0"/>
              </a:endParaRPr>
            </a:p>
            <a:p>
              <a:r>
                <a:rPr lang="en-US" sz="1400" b="1" dirty="0" smtClean="0">
                  <a:sym typeface="Symbol" pitchFamily="28" charset="2"/>
                </a:rPr>
                <a:t> </a:t>
              </a:r>
            </a:p>
            <a:p>
              <a:r>
                <a:rPr lang="en-US" sz="1400" b="1" dirty="0" err="1">
                  <a:sym typeface="Symbol" pitchFamily="28" charset="2"/>
                </a:rPr>
                <a:t></a:t>
              </a:r>
              <a:r>
                <a:rPr lang="en-US" sz="1400" b="1" dirty="0">
                  <a:sym typeface="Symbol" pitchFamily="28" charset="2"/>
                </a:rPr>
                <a:t>, K</a:t>
              </a:r>
              <a:r>
                <a:rPr lang="en-US" sz="1400" b="1" dirty="0" smtClean="0">
                  <a:sym typeface="Symbol" pitchFamily="28" charset="2"/>
                </a:rPr>
                <a:t> primaries</a:t>
              </a:r>
            </a:p>
            <a:p>
              <a:endParaRPr lang="en-US" sz="1400" b="1" dirty="0">
                <a:sym typeface="Symbol" pitchFamily="28" charset="2"/>
              </a:endParaRPr>
            </a:p>
            <a:p>
              <a:endParaRPr lang="en-US" sz="1400" b="1" dirty="0">
                <a:sym typeface="Symbol" pitchFamily="28" charset="2"/>
              </a:endParaRPr>
            </a:p>
            <a:p>
              <a:r>
                <a:rPr lang="en-US" sz="1400" b="1" dirty="0" err="1">
                  <a:sym typeface="Symbol" pitchFamily="28" charset="2"/>
                </a:rPr>
                <a:t></a:t>
              </a:r>
              <a:r>
                <a:rPr lang="en-US" sz="1400" b="1" dirty="0">
                  <a:sym typeface="Symbol" pitchFamily="28" charset="2"/>
                </a:rPr>
                <a:t>, K </a:t>
              </a:r>
              <a:r>
                <a:rPr lang="en-US" sz="1400" b="1" dirty="0" err="1" smtClean="0">
                  <a:sym typeface="Symbol" pitchFamily="28" charset="2"/>
                </a:rPr>
                <a:t>secondaries</a:t>
              </a:r>
              <a:endParaRPr lang="en-US" sz="1400" b="1" dirty="0">
                <a:sym typeface="Symbol" pitchFamily="28" charset="2"/>
              </a:endParaRPr>
            </a:p>
            <a:p>
              <a:endParaRPr lang="en-US" sz="1400" b="1" dirty="0" smtClean="0">
                <a:sym typeface="Symbol" pitchFamily="28" charset="2"/>
              </a:endParaRPr>
            </a:p>
            <a:p>
              <a:endParaRPr lang="en-US" sz="1400" b="1" dirty="0" smtClean="0">
                <a:sym typeface="Symbol" pitchFamily="28" charset="2"/>
              </a:endParaRPr>
            </a:p>
            <a:p>
              <a:endParaRPr lang="en-US" sz="1400" b="1" dirty="0" smtClean="0">
                <a:sym typeface="Symbol" pitchFamily="28" charset="2"/>
              </a:endParaRPr>
            </a:p>
            <a:p>
              <a:r>
                <a:rPr lang="en-US" sz="1400" b="1" dirty="0">
                  <a:sym typeface="Symbol" pitchFamily="28" charset="2"/>
                </a:rPr>
                <a:t>punch-through</a:t>
              </a:r>
              <a:endParaRPr lang="fr-FR" sz="1400" b="1" dirty="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6017232" y="1304012"/>
            <a:ext cx="11255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dirty="0" smtClean="0">
                <a:latin typeface="ArialMT"/>
              </a:rPr>
              <a:t>Muon</a:t>
            </a:r>
            <a:br>
              <a:rPr lang="en-US" sz="1800" dirty="0" smtClean="0">
                <a:latin typeface="ArialMT"/>
              </a:rPr>
            </a:br>
            <a:r>
              <a:rPr lang="en-US" sz="1800" dirty="0" smtClean="0">
                <a:latin typeface="ArialMT"/>
              </a:rPr>
              <a:t>sources</a:t>
            </a:r>
            <a:endParaRPr lang="en-US" sz="1800" dirty="0"/>
          </a:p>
        </p:txBody>
      </p:sp>
      <p:sp>
        <p:nvSpPr>
          <p:cNvPr id="17" name="Rounded Rectangle 16"/>
          <p:cNvSpPr/>
          <p:nvPr/>
        </p:nvSpPr>
        <p:spPr bwMode="auto">
          <a:xfrm>
            <a:off x="197065" y="963484"/>
            <a:ext cx="3787872" cy="3021846"/>
          </a:xfrm>
          <a:prstGeom prst="roundRect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633464" y="2191"/>
            <a:ext cx="7129601" cy="71301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b="0" dirty="0" smtClean="0">
                <a:solidFill>
                  <a:srgbClr val="0000CC"/>
                </a:solidFill>
                <a:latin typeface="Arial Narrow" pitchFamily="32" charset="0"/>
              </a:rPr>
              <a:t>Single </a:t>
            </a:r>
            <a:r>
              <a:rPr lang="en-US" sz="4400" b="0" dirty="0" err="1" smtClean="0">
                <a:solidFill>
                  <a:srgbClr val="0000CC"/>
                </a:solidFill>
                <a:latin typeface="Arial Narrow" pitchFamily="32" charset="0"/>
              </a:rPr>
              <a:t>muons</a:t>
            </a:r>
            <a:r>
              <a:rPr lang="en-US" sz="4400" b="0" dirty="0" smtClean="0">
                <a:solidFill>
                  <a:srgbClr val="0000CC"/>
                </a:solidFill>
                <a:latin typeface="Arial Narrow" pitchFamily="32" charset="0"/>
              </a:rPr>
              <a:t>: analysis procedure</a:t>
            </a:r>
            <a:endParaRPr lang="en-GB" sz="4400" b="0" dirty="0">
              <a:solidFill>
                <a:srgbClr val="0000CC"/>
              </a:solidFill>
              <a:latin typeface="Arial Narrow" pitchFamily="32" charset="0"/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 Mischke (Utrecht)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CA790B6-3DE3-224A-B164-0E89BB3F0D3F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02356" y="-39036"/>
            <a:ext cx="7545655" cy="76944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b="0" dirty="0" smtClean="0">
                <a:solidFill>
                  <a:srgbClr val="000090"/>
                </a:solidFill>
                <a:latin typeface="Arial Narrow" pitchFamily="-112" charset="0"/>
                <a:ea typeface="Arial" pitchFamily="-112" charset="0"/>
                <a:cs typeface="Arial" pitchFamily="-112" charset="0"/>
                <a:sym typeface="Gill Sans" pitchFamily="-112" charset="0"/>
              </a:rPr>
              <a:t>Upgrade of the ALICE Inner Tracker</a:t>
            </a:r>
            <a:endParaRPr lang="en-US" sz="4400" b="0" baseline="30000" dirty="0">
              <a:solidFill>
                <a:srgbClr val="000090"/>
              </a:solidFill>
              <a:latin typeface="Arial Narrow" pitchFamily="-112" charset="0"/>
              <a:ea typeface="Arial" pitchFamily="-112" charset="0"/>
              <a:cs typeface="Arial" pitchFamily="-112" charset="0"/>
              <a:sym typeface="Gill Sans" pitchFamily="-112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827990" y="1765968"/>
            <a:ext cx="4222287" cy="343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25000"/>
              </a:spcBef>
              <a:spcAft>
                <a:spcPts val="600"/>
              </a:spcAft>
              <a:buFont typeface="Arial"/>
              <a:buChar char="•"/>
            </a:pPr>
            <a:r>
              <a:rPr lang="en-US" b="0" dirty="0" smtClean="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 New Inner Tracking System based on 7 silicon layers </a:t>
            </a:r>
          </a:p>
          <a:p>
            <a:pPr algn="l">
              <a:spcBef>
                <a:spcPct val="25000"/>
              </a:spcBef>
              <a:spcAft>
                <a:spcPts val="600"/>
              </a:spcAft>
              <a:buFont typeface="Arial"/>
              <a:buChar char="•"/>
            </a:pPr>
            <a:r>
              <a:rPr lang="en-US" b="0" dirty="0" smtClean="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 Factor 3 improvement in impact parameter resolution</a:t>
            </a:r>
          </a:p>
          <a:p>
            <a:pPr algn="l">
              <a:spcBef>
                <a:spcPct val="25000"/>
              </a:spcBef>
              <a:spcAft>
                <a:spcPts val="600"/>
              </a:spcAft>
              <a:buFont typeface="Arial"/>
              <a:buChar char="•"/>
            </a:pPr>
            <a:r>
              <a:rPr lang="en-US" b="0" dirty="0" smtClean="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 </a:t>
            </a:r>
            <a:r>
              <a:rPr lang="en-US" b="0" dirty="0" smtClean="0">
                <a:ea typeface="Arial" pitchFamily="-112" charset="0"/>
                <a:cs typeface="Arial" pitchFamily="-112" charset="0"/>
              </a:rPr>
              <a:t>Low material budget </a:t>
            </a:r>
            <a:br>
              <a:rPr lang="en-US" b="0" dirty="0" smtClean="0">
                <a:ea typeface="Arial" pitchFamily="-112" charset="0"/>
                <a:cs typeface="Arial" pitchFamily="-112" charset="0"/>
              </a:rPr>
            </a:br>
            <a:r>
              <a:rPr lang="en-US" sz="2000" b="0" dirty="0" smtClean="0">
                <a:ea typeface="Arial" pitchFamily="-112" charset="0"/>
                <a:cs typeface="Arial" pitchFamily="-112" charset="0"/>
              </a:rPr>
              <a:t>(</a:t>
            </a:r>
            <a:r>
              <a:rPr lang="en-GB" sz="2000" b="0" dirty="0" smtClean="0">
                <a:sym typeface="Symbol"/>
              </a:rPr>
              <a:t>X/X</a:t>
            </a:r>
            <a:r>
              <a:rPr lang="en-GB" sz="2000" b="0" baseline="-25000" dirty="0" smtClean="0">
                <a:sym typeface="Symbol"/>
              </a:rPr>
              <a:t>0</a:t>
            </a:r>
            <a:r>
              <a:rPr lang="en-GB" sz="2000" b="0" dirty="0" smtClean="0">
                <a:sym typeface="Symbol"/>
              </a:rPr>
              <a:t> </a:t>
            </a:r>
            <a:r>
              <a:rPr lang="en-GB" sz="2000" b="0" dirty="0" err="1" smtClean="0">
                <a:sym typeface="Symbol"/>
              </a:rPr>
              <a:t></a:t>
            </a:r>
            <a:r>
              <a:rPr lang="en-GB" sz="2000" b="0" dirty="0" smtClean="0">
                <a:sym typeface="Symbol"/>
              </a:rPr>
              <a:t> 0.3% for first 3 inner silicon layers possible</a:t>
            </a:r>
            <a:r>
              <a:rPr lang="en-US" sz="2000" b="0" dirty="0" smtClean="0">
                <a:ea typeface="Arial" pitchFamily="-112" charset="0"/>
                <a:cs typeface="Arial" pitchFamily="-112" charset="0"/>
              </a:rPr>
              <a:t>)</a:t>
            </a:r>
          </a:p>
          <a:p>
            <a:pPr algn="l">
              <a:spcBef>
                <a:spcPct val="25000"/>
              </a:spcBef>
              <a:spcAft>
                <a:spcPts val="600"/>
              </a:spcAft>
              <a:buFont typeface="Arial"/>
              <a:buChar char="•"/>
            </a:pPr>
            <a:r>
              <a:rPr lang="en-US" b="0" dirty="0" smtClean="0">
                <a:ea typeface="Arial" pitchFamily="-112" charset="0"/>
                <a:cs typeface="Arial" pitchFamily="-112" charset="0"/>
              </a:rPr>
              <a:t> Installation in LS2 (2018/19)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099" y="1050633"/>
            <a:ext cx="4044807" cy="5400000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 Mischke (Utrecht)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CA790B6-3DE3-224A-B164-0E89BB3F0D3F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7699" y="1203831"/>
            <a:ext cx="3595068" cy="3240000"/>
          </a:xfrm>
          <a:prstGeom prst="rect">
            <a:avLst/>
          </a:prstGeom>
        </p:spPr>
      </p:pic>
      <p:sp>
        <p:nvSpPr>
          <p:cNvPr id="96259" name="Rectangle 39"/>
          <p:cNvSpPr>
            <a:spLocks noChangeArrowheads="1"/>
          </p:cNvSpPr>
          <p:nvPr/>
        </p:nvSpPr>
        <p:spPr bwMode="auto">
          <a:xfrm>
            <a:off x="4849000" y="4550359"/>
            <a:ext cx="4064085" cy="192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  <a:buFont typeface="Arial" pitchFamily="32" charset="0"/>
              <a:buChar char="•"/>
            </a:pPr>
            <a:r>
              <a:rPr lang="en-US" sz="2200" b="0" dirty="0" smtClean="0">
                <a:solidFill>
                  <a:srgbClr val="000000"/>
                </a:solidFill>
                <a:latin typeface="Arial" pitchFamily="32" charset="0"/>
                <a:ea typeface="ヒラギノ角ゴ Pro W3" pitchFamily="32" charset="-128"/>
                <a:cs typeface="ヒラギノ角ゴ Pro W3" pitchFamily="32" charset="-128"/>
              </a:rPr>
              <a:t> </a:t>
            </a:r>
            <a:r>
              <a:rPr lang="en-US" sz="2200" b="0" dirty="0" smtClean="0">
                <a:solidFill>
                  <a:srgbClr val="000000"/>
                </a:solidFill>
                <a:latin typeface="Arial" pitchFamily="32" charset="0"/>
              </a:rPr>
              <a:t>Capabilities to measure open charm down to </a:t>
            </a:r>
            <a:r>
              <a:rPr lang="en-US" sz="2200" b="0" dirty="0" err="1" smtClean="0">
                <a:solidFill>
                  <a:srgbClr val="000000"/>
                </a:solidFill>
                <a:latin typeface="Arial" pitchFamily="32" charset="0"/>
              </a:rPr>
              <a:t>p</a:t>
            </a:r>
            <a:r>
              <a:rPr lang="en-US" sz="2200" b="0" baseline="-25000" dirty="0" err="1" smtClean="0">
                <a:solidFill>
                  <a:srgbClr val="000000"/>
                </a:solidFill>
                <a:latin typeface="Arial" pitchFamily="32" charset="0"/>
              </a:rPr>
              <a:t>T</a:t>
            </a:r>
            <a:r>
              <a:rPr lang="en-US" sz="2200" b="0" dirty="0" smtClean="0">
                <a:solidFill>
                  <a:srgbClr val="000000"/>
                </a:solidFill>
                <a:latin typeface="Arial" pitchFamily="32" charset="0"/>
              </a:rPr>
              <a:t>=0 </a:t>
            </a:r>
            <a:r>
              <a:rPr lang="en-US" sz="2200" b="0" dirty="0" smtClean="0">
                <a:solidFill>
                  <a:srgbClr val="000000"/>
                </a:solidFill>
                <a:latin typeface="Arial" pitchFamily="32" charset="0"/>
                <a:sym typeface="Symbol" pitchFamily="32" charset="2"/>
              </a:rPr>
              <a:t>in pp and </a:t>
            </a:r>
            <a:r>
              <a:rPr lang="en-US" sz="2200" b="0" dirty="0" err="1" smtClean="0">
                <a:solidFill>
                  <a:srgbClr val="000000"/>
                </a:solidFill>
                <a:latin typeface="Arial" pitchFamily="32" charset="0"/>
                <a:sym typeface="Symbol" pitchFamily="32" charset="2"/>
              </a:rPr>
              <a:t>p-Pb</a:t>
            </a:r>
            <a:r>
              <a:rPr lang="en-US" sz="2200" b="0" dirty="0" smtClean="0">
                <a:solidFill>
                  <a:srgbClr val="000000"/>
                </a:solidFill>
                <a:latin typeface="Arial" pitchFamily="32" charset="0"/>
                <a:sym typeface="Symbol" pitchFamily="32" charset="2"/>
              </a:rPr>
              <a:t> (1 </a:t>
            </a:r>
            <a:r>
              <a:rPr lang="en-US" sz="2200" b="0" dirty="0" err="1" smtClean="0">
                <a:solidFill>
                  <a:srgbClr val="000000"/>
                </a:solidFill>
                <a:latin typeface="Arial" pitchFamily="32" charset="0"/>
                <a:sym typeface="Symbol" pitchFamily="32" charset="2"/>
              </a:rPr>
              <a:t>GeV/c</a:t>
            </a:r>
            <a:r>
              <a:rPr lang="en-US" sz="2200" b="0" dirty="0" smtClean="0">
                <a:solidFill>
                  <a:srgbClr val="000000"/>
                </a:solidFill>
                <a:latin typeface="Arial" pitchFamily="32" charset="0"/>
                <a:sym typeface="Symbol" pitchFamily="32" charset="2"/>
              </a:rPr>
              <a:t> in </a:t>
            </a:r>
            <a:r>
              <a:rPr lang="en-US" sz="2200" b="0" dirty="0" err="1" smtClean="0">
                <a:solidFill>
                  <a:srgbClr val="000000"/>
                </a:solidFill>
                <a:latin typeface="Arial" pitchFamily="32" charset="0"/>
                <a:sym typeface="Symbol" pitchFamily="32" charset="2"/>
              </a:rPr>
              <a:t>Pb-Pb</a:t>
            </a:r>
            <a:r>
              <a:rPr lang="en-US" sz="2200" b="0" dirty="0" smtClean="0">
                <a:solidFill>
                  <a:srgbClr val="000000"/>
                </a:solidFill>
                <a:latin typeface="Arial" pitchFamily="32" charset="0"/>
                <a:sym typeface="Symbol" pitchFamily="32" charset="2"/>
              </a:rPr>
              <a:t>)</a:t>
            </a:r>
            <a:endParaRPr lang="en-US" sz="2200" b="0" dirty="0" smtClean="0">
              <a:solidFill>
                <a:srgbClr val="000000"/>
              </a:solidFill>
              <a:latin typeface="Arial" pitchFamily="32" charset="0"/>
            </a:endParaRPr>
          </a:p>
          <a:p>
            <a:pPr algn="l">
              <a:spcBef>
                <a:spcPct val="20000"/>
              </a:spcBef>
              <a:spcAft>
                <a:spcPts val="600"/>
              </a:spcAft>
              <a:buFontTx/>
              <a:buChar char="•"/>
            </a:pPr>
            <a:r>
              <a:rPr lang="en-US" sz="2200" b="0" dirty="0" smtClean="0">
                <a:solidFill>
                  <a:srgbClr val="000000"/>
                </a:solidFill>
                <a:latin typeface="Arial" pitchFamily="32" charset="0"/>
                <a:ea typeface="Arial" pitchFamily="32" charset="0"/>
                <a:cs typeface="Arial" pitchFamily="32" charset="0"/>
              </a:rPr>
              <a:t> High precision tracking, better than </a:t>
            </a:r>
            <a:r>
              <a:rPr lang="en-US" sz="2200" b="0" dirty="0" smtClean="0">
                <a:solidFill>
                  <a:srgbClr val="CC3300"/>
                </a:solidFill>
                <a:latin typeface="Arial" pitchFamily="32" charset="0"/>
                <a:ea typeface="Arial" pitchFamily="32" charset="0"/>
                <a:cs typeface="Arial" pitchFamily="32" charset="0"/>
              </a:rPr>
              <a:t>65 </a:t>
            </a:r>
            <a:r>
              <a:rPr lang="en-US" sz="2200" b="0" dirty="0" smtClean="0">
                <a:solidFill>
                  <a:srgbClr val="CC3300"/>
                </a:solidFill>
                <a:latin typeface="Symbol" pitchFamily="32" charset="2"/>
                <a:ea typeface="Symbol" pitchFamily="32" charset="2"/>
                <a:cs typeface="Symbol" pitchFamily="32" charset="2"/>
              </a:rPr>
              <a:t>m</a:t>
            </a:r>
            <a:r>
              <a:rPr lang="en-US" sz="2200" b="0" dirty="0" smtClean="0">
                <a:solidFill>
                  <a:srgbClr val="CC3300"/>
                </a:solidFill>
                <a:latin typeface="Arial" pitchFamily="32" charset="0"/>
                <a:ea typeface="Arial" pitchFamily="32" charset="0"/>
                <a:cs typeface="Arial" pitchFamily="32" charset="0"/>
              </a:rPr>
              <a:t>m </a:t>
            </a:r>
            <a:r>
              <a:rPr lang="en-US" sz="2200" b="0" dirty="0" smtClean="0">
                <a:solidFill>
                  <a:srgbClr val="CC3300"/>
                </a:solidFill>
                <a:latin typeface="Arial" pitchFamily="32" charset="0"/>
              </a:rPr>
              <a:t>for </a:t>
            </a:r>
            <a:r>
              <a:rPr lang="en-US" sz="2200" b="0" dirty="0" err="1" smtClean="0">
                <a:solidFill>
                  <a:srgbClr val="CC3300"/>
                </a:solidFill>
                <a:latin typeface="Arial" pitchFamily="32" charset="0"/>
              </a:rPr>
              <a:t>p</a:t>
            </a:r>
            <a:r>
              <a:rPr lang="en-US" sz="2200" b="0" baseline="-25000" dirty="0" err="1" smtClean="0">
                <a:solidFill>
                  <a:srgbClr val="CC3300"/>
                </a:solidFill>
                <a:latin typeface="Arial" pitchFamily="32" charset="0"/>
              </a:rPr>
              <a:t>T</a:t>
            </a:r>
            <a:r>
              <a:rPr lang="en-US" sz="2200" b="0" dirty="0" smtClean="0">
                <a:solidFill>
                  <a:srgbClr val="CC3300"/>
                </a:solidFill>
                <a:latin typeface="Arial" pitchFamily="32" charset="0"/>
              </a:rPr>
              <a:t> &gt; 1 </a:t>
            </a:r>
            <a:r>
              <a:rPr lang="en-US" sz="2200" b="0" dirty="0" err="1" smtClean="0">
                <a:solidFill>
                  <a:srgbClr val="CC3300"/>
                </a:solidFill>
                <a:latin typeface="Arial" pitchFamily="32" charset="0"/>
              </a:rPr>
              <a:t>GeV/c</a:t>
            </a:r>
            <a:endParaRPr lang="en-US" sz="2200" b="0" dirty="0" smtClean="0">
              <a:solidFill>
                <a:srgbClr val="CC3300"/>
              </a:solidFill>
              <a:latin typeface="Arial" pitchFamily="32" charset="0"/>
            </a:endParaRPr>
          </a:p>
        </p:txBody>
      </p:sp>
      <p:sp>
        <p:nvSpPr>
          <p:cNvPr id="96260" name="Rectangle 18"/>
          <p:cNvSpPr>
            <a:spLocks noChangeArrowheads="1"/>
          </p:cNvSpPr>
          <p:nvPr/>
        </p:nvSpPr>
        <p:spPr bwMode="auto">
          <a:xfrm>
            <a:off x="619309" y="17711"/>
            <a:ext cx="7258267" cy="71301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b="0" dirty="0" smtClean="0">
                <a:solidFill>
                  <a:srgbClr val="0000CC"/>
                </a:solidFill>
                <a:latin typeface="Arial Narrow" pitchFamily="32" charset="0"/>
              </a:rPr>
              <a:t>Open heavy</a:t>
            </a:r>
            <a:r>
              <a:rPr lang="en-US" sz="4400" b="0" dirty="0">
                <a:solidFill>
                  <a:srgbClr val="0000CC"/>
                </a:solidFill>
                <a:latin typeface="Arial Narrow" pitchFamily="32" charset="0"/>
              </a:rPr>
              <a:t>-flavour</a:t>
            </a:r>
            <a:r>
              <a:rPr lang="en-US" sz="4400" b="0" dirty="0" smtClean="0">
                <a:solidFill>
                  <a:srgbClr val="0000CC"/>
                </a:solidFill>
                <a:latin typeface="Arial Narrow" pitchFamily="32" charset="0"/>
              </a:rPr>
              <a:t> reconstruction</a:t>
            </a:r>
            <a:endParaRPr lang="en-GB" sz="4400" b="0" dirty="0">
              <a:solidFill>
                <a:srgbClr val="0000CC"/>
              </a:solidFill>
              <a:latin typeface="Arial Narrow" pitchFamily="32" charset="0"/>
            </a:endParaRPr>
          </a:p>
        </p:txBody>
      </p:sp>
      <p:sp>
        <p:nvSpPr>
          <p:cNvPr id="96264" name="Text Box 69"/>
          <p:cNvSpPr txBox="1">
            <a:spLocks noChangeArrowheads="1"/>
          </p:cNvSpPr>
          <p:nvPr/>
        </p:nvSpPr>
        <p:spPr bwMode="auto">
          <a:xfrm>
            <a:off x="5616443" y="954872"/>
            <a:ext cx="2736850" cy="339725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b="0" dirty="0">
                <a:solidFill>
                  <a:srgbClr val="000000"/>
                </a:solidFill>
                <a:latin typeface="Arial" pitchFamily="32" charset="0"/>
              </a:rPr>
              <a:t>Impact parameter resolution</a:t>
            </a:r>
          </a:p>
        </p:txBody>
      </p:sp>
      <p:pic>
        <p:nvPicPr>
          <p:cNvPr id="9" name="Picture 4" descr="ALICE-SetUp-NewSimple"/>
          <p:cNvPicPr>
            <a:picLocks noChangeAspect="1" noChangeArrowheads="1"/>
          </p:cNvPicPr>
          <p:nvPr/>
        </p:nvPicPr>
        <p:blipFill>
          <a:blip r:embed="rId3">
            <a:lum bright="6000" contrast="12000"/>
          </a:blip>
          <a:srcRect l="72830" t="7106" r="6683" b="69257"/>
          <a:stretch>
            <a:fillRect/>
          </a:stretch>
        </p:blipFill>
        <p:spPr bwMode="auto">
          <a:xfrm>
            <a:off x="601850" y="1072771"/>
            <a:ext cx="3360904" cy="284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36295" y="1150625"/>
            <a:ext cx="686109" cy="36933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800" b="0" dirty="0" smtClean="0">
                <a:latin typeface="Arial"/>
                <a:cs typeface="Arial"/>
              </a:rPr>
              <a:t>SSD</a:t>
            </a:r>
            <a:endParaRPr lang="en-US" sz="1800" b="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813645" y="1715519"/>
            <a:ext cx="699363" cy="36933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800" b="0" dirty="0" smtClean="0">
                <a:solidFill>
                  <a:schemeClr val="tx1"/>
                </a:solidFill>
                <a:latin typeface="Arial"/>
                <a:cs typeface="Arial"/>
              </a:rPr>
              <a:t>SDD</a:t>
            </a:r>
            <a:endParaRPr lang="en-US" sz="1800" b="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904235" y="2321629"/>
            <a:ext cx="686109" cy="36933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800" b="0" dirty="0">
                <a:solidFill>
                  <a:schemeClr val="tx1"/>
                </a:solidFill>
                <a:latin typeface="Arial"/>
                <a:cs typeface="Arial"/>
              </a:rPr>
              <a:t>SPD</a:t>
            </a:r>
          </a:p>
        </p:txBody>
      </p:sp>
      <p:cxnSp>
        <p:nvCxnSpPr>
          <p:cNvPr id="13" name="Straight Arrow Connector 12"/>
          <p:cNvCxnSpPr>
            <a:stCxn id="10" idx="3"/>
          </p:cNvCxnSpPr>
          <p:nvPr/>
        </p:nvCxnSpPr>
        <p:spPr bwMode="auto">
          <a:xfrm>
            <a:off x="1322404" y="1335291"/>
            <a:ext cx="461791" cy="7830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1513008" y="1888867"/>
            <a:ext cx="495171" cy="1131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12" idx="3"/>
          </p:cNvCxnSpPr>
          <p:nvPr/>
        </p:nvCxnSpPr>
        <p:spPr bwMode="auto">
          <a:xfrm flipV="1">
            <a:off x="1590344" y="2441563"/>
            <a:ext cx="599180" cy="6473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329107" y="4268041"/>
            <a:ext cx="394046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2200" dirty="0" smtClean="0">
                <a:solidFill>
                  <a:srgbClr val="000000"/>
                </a:solidFill>
              </a:rPr>
              <a:t>Inner Tracking System (ITS) </a:t>
            </a:r>
            <a:r>
              <a:rPr lang="en-US" sz="2200" b="0" dirty="0" smtClean="0">
                <a:solidFill>
                  <a:srgbClr val="000000"/>
                </a:solidFill>
              </a:rPr>
              <a:t/>
            </a:r>
            <a:br>
              <a:rPr lang="en-US" sz="2200" b="0" dirty="0" smtClean="0">
                <a:solidFill>
                  <a:srgbClr val="000000"/>
                </a:solidFill>
              </a:rPr>
            </a:br>
            <a:r>
              <a:rPr lang="en-US" sz="1600" b="0" dirty="0" smtClean="0">
                <a:solidFill>
                  <a:srgbClr val="000000"/>
                </a:solidFill>
              </a:rPr>
              <a:t>6 layers of silicon detectors</a:t>
            </a:r>
          </a:p>
          <a:p>
            <a:pPr algn="l">
              <a:spcAft>
                <a:spcPts val="600"/>
              </a:spcAft>
            </a:pPr>
            <a:r>
              <a:rPr lang="en-US" sz="1800" b="0" dirty="0" smtClean="0">
                <a:solidFill>
                  <a:srgbClr val="000090"/>
                </a:solidFill>
              </a:rPr>
              <a:t>   - aligned using </a:t>
            </a:r>
            <a:r>
              <a:rPr lang="en-US" sz="1800" b="0" dirty="0" err="1" smtClean="0">
                <a:solidFill>
                  <a:srgbClr val="000090"/>
                </a:solidFill>
              </a:rPr>
              <a:t>cosmics</a:t>
            </a:r>
            <a:r>
              <a:rPr lang="en-US" sz="1800" b="0" dirty="0" smtClean="0">
                <a:solidFill>
                  <a:srgbClr val="000090"/>
                </a:solidFill>
              </a:rPr>
              <a:t>  </a:t>
            </a:r>
            <a:br>
              <a:rPr lang="en-US" sz="1800" b="0" dirty="0" smtClean="0">
                <a:solidFill>
                  <a:srgbClr val="000090"/>
                </a:solidFill>
              </a:rPr>
            </a:br>
            <a:r>
              <a:rPr lang="en-US" sz="1800" b="0" dirty="0" smtClean="0">
                <a:solidFill>
                  <a:srgbClr val="000090"/>
                </a:solidFill>
              </a:rPr>
              <a:t>     and first pp data</a:t>
            </a:r>
          </a:p>
          <a:p>
            <a:pPr algn="l">
              <a:spcAft>
                <a:spcPts val="600"/>
              </a:spcAft>
            </a:pPr>
            <a:r>
              <a:rPr lang="en-US" sz="1800" b="0" dirty="0" smtClean="0">
                <a:solidFill>
                  <a:srgbClr val="000090"/>
                </a:solidFill>
              </a:rPr>
              <a:t>   - current resolution for pixels: </a:t>
            </a:r>
            <a:br>
              <a:rPr lang="en-US" sz="1800" b="0" dirty="0" smtClean="0">
                <a:solidFill>
                  <a:srgbClr val="000090"/>
                </a:solidFill>
              </a:rPr>
            </a:br>
            <a:r>
              <a:rPr lang="en-US" sz="1800" b="0" dirty="0" smtClean="0">
                <a:solidFill>
                  <a:srgbClr val="000090"/>
                </a:solidFill>
              </a:rPr>
              <a:t>     14 </a:t>
            </a:r>
            <a:r>
              <a:rPr lang="en-US" sz="1800" b="0" dirty="0" err="1" smtClean="0">
                <a:solidFill>
                  <a:srgbClr val="000090"/>
                </a:solidFill>
              </a:rPr>
              <a:t>μm</a:t>
            </a:r>
            <a:r>
              <a:rPr lang="en-US" sz="1800" b="0" dirty="0" smtClean="0">
                <a:solidFill>
                  <a:srgbClr val="000090"/>
                </a:solidFill>
              </a:rPr>
              <a:t> (nominal ≈11 </a:t>
            </a:r>
            <a:r>
              <a:rPr lang="en-US" sz="1800" b="0" dirty="0" err="1" smtClean="0">
                <a:solidFill>
                  <a:srgbClr val="000090"/>
                </a:solidFill>
              </a:rPr>
              <a:t>μm</a:t>
            </a:r>
            <a:r>
              <a:rPr lang="en-US" sz="1800" b="0" dirty="0" smtClean="0">
                <a:solidFill>
                  <a:srgbClr val="000090"/>
                </a:solidFill>
              </a:rPr>
              <a:t>)</a:t>
            </a:r>
          </a:p>
          <a:p>
            <a:pPr algn="l">
              <a:spcAft>
                <a:spcPts val="600"/>
              </a:spcAft>
            </a:pPr>
            <a:r>
              <a:rPr lang="en-US" sz="1800" b="0" dirty="0" smtClean="0">
                <a:solidFill>
                  <a:srgbClr val="000090"/>
                </a:solidFill>
              </a:rPr>
              <a:t>   - X/X</a:t>
            </a:r>
            <a:r>
              <a:rPr lang="en-US" sz="1800" b="0" baseline="-25000" dirty="0" smtClean="0">
                <a:solidFill>
                  <a:srgbClr val="000090"/>
                </a:solidFill>
              </a:rPr>
              <a:t>0</a:t>
            </a:r>
            <a:r>
              <a:rPr lang="en-US" sz="1800" b="0" dirty="0" smtClean="0">
                <a:solidFill>
                  <a:srgbClr val="000090"/>
                </a:solidFill>
              </a:rPr>
              <a:t> = 7.7% for radial tracks</a:t>
            </a:r>
            <a:endParaRPr lang="en-US" sz="1800" b="0" dirty="0">
              <a:solidFill>
                <a:srgbClr val="00009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 rot="5400000">
            <a:off x="2469572" y="2317297"/>
            <a:ext cx="1584911" cy="59702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3" name="Rectangle 22"/>
          <p:cNvSpPr/>
          <p:nvPr/>
        </p:nvSpPr>
        <p:spPr>
          <a:xfrm>
            <a:off x="628133" y="3231215"/>
            <a:ext cx="1868522" cy="64633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>
              <a:buFont typeface="Arial"/>
              <a:buChar char="•"/>
            </a:pPr>
            <a:r>
              <a:rPr lang="en-US" sz="1200" b="0" dirty="0" smtClean="0">
                <a:latin typeface="Arial"/>
                <a:cs typeface="Arial"/>
              </a:rPr>
              <a:t> Radius inner </a:t>
            </a:r>
            <a:br>
              <a:rPr lang="en-US" sz="1200" b="0" dirty="0" smtClean="0">
                <a:latin typeface="Arial"/>
                <a:cs typeface="Arial"/>
              </a:rPr>
            </a:br>
            <a:r>
              <a:rPr lang="en-US" sz="1200" b="0" dirty="0" smtClean="0">
                <a:latin typeface="Arial"/>
                <a:cs typeface="Arial"/>
              </a:rPr>
              <a:t>pixel layer: 3.9 cm</a:t>
            </a:r>
          </a:p>
          <a:p>
            <a:pPr algn="l">
              <a:buFont typeface="Arial"/>
              <a:buChar char="•"/>
            </a:pPr>
            <a:r>
              <a:rPr lang="en-US" sz="1200" b="0" dirty="0" smtClean="0">
                <a:latin typeface="Arial"/>
                <a:cs typeface="Arial"/>
              </a:rPr>
              <a:t> </a:t>
            </a:r>
            <a:r>
              <a:rPr lang="en-US" sz="1200" b="0" dirty="0" smtClean="0"/>
              <a:t>≈1 cm from the vacuum</a:t>
            </a:r>
            <a:endParaRPr lang="en-US" sz="1200" b="0" dirty="0"/>
          </a:p>
        </p:txBody>
      </p:sp>
      <p:sp>
        <p:nvSpPr>
          <p:cNvPr id="24" name="Rectangle 23"/>
          <p:cNvSpPr/>
          <p:nvPr/>
        </p:nvSpPr>
        <p:spPr>
          <a:xfrm>
            <a:off x="3039669" y="2952438"/>
            <a:ext cx="1005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800" b="0" dirty="0" smtClean="0">
                <a:latin typeface="Arial"/>
                <a:cs typeface="Arial"/>
              </a:rPr>
              <a:t>87.2 cm</a:t>
            </a:r>
            <a:endParaRPr lang="en-US" sz="1800" b="0" dirty="0"/>
          </a:p>
        </p:txBody>
      </p:sp>
      <p:sp>
        <p:nvSpPr>
          <p:cNvPr id="26" name="Slide Number Placeholder 5"/>
          <p:cNvSpPr txBox="1">
            <a:spLocks/>
          </p:cNvSpPr>
          <p:nvPr/>
        </p:nvSpPr>
        <p:spPr bwMode="auto">
          <a:xfrm>
            <a:off x="6932613" y="6557963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6558563A-B1A4-D94F-887F-86AF56FE29D0}" type="slidenum">
              <a:rPr lang="en-US" sz="1400" b="0">
                <a:solidFill>
                  <a:srgbClr val="808080"/>
                </a:solidFill>
                <a:ea typeface="Arial" pitchFamily="-112" charset="0"/>
                <a:cs typeface="Arial" pitchFamily="-112" charset="0"/>
              </a:rPr>
              <a:pPr algn="r"/>
              <a:t>47</a:t>
            </a:fld>
            <a:endParaRPr lang="en-US" sz="1400" b="0" dirty="0">
              <a:solidFill>
                <a:srgbClr val="808080"/>
              </a:solidFill>
              <a:ea typeface="Arial" pitchFamily="-112" charset="0"/>
              <a:cs typeface="Arial" pitchFamily="-112" charset="0"/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 Mischke (Utrecht)</a:t>
            </a:r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CA790B6-3DE3-224A-B164-0E89BB3F0D3F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dEdx_7TeV"/>
          <p:cNvPicPr>
            <a:picLocks noChangeAspect="1" noChangeArrowheads="1"/>
          </p:cNvPicPr>
          <p:nvPr/>
        </p:nvPicPr>
        <p:blipFill>
          <a:blip r:embed="rId2"/>
          <a:srcRect l="12482" t="7881" r="9509" b="4124"/>
          <a:stretch>
            <a:fillRect/>
          </a:stretch>
        </p:blipFill>
        <p:spPr bwMode="auto">
          <a:xfrm>
            <a:off x="333375" y="923925"/>
            <a:ext cx="5089525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5" name="Rectangle 18"/>
          <p:cNvSpPr>
            <a:spLocks noChangeArrowheads="1"/>
          </p:cNvSpPr>
          <p:nvPr/>
        </p:nvSpPr>
        <p:spPr bwMode="auto">
          <a:xfrm>
            <a:off x="2349500" y="-28575"/>
            <a:ext cx="4454525" cy="7127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b="0">
                <a:solidFill>
                  <a:srgbClr val="0000CC"/>
                </a:solidFill>
                <a:latin typeface="Arial Narrow" pitchFamily="-112" charset="0"/>
              </a:rPr>
              <a:t>Particle Identification</a:t>
            </a:r>
            <a:endParaRPr lang="en-GB" sz="4400" b="0">
              <a:solidFill>
                <a:srgbClr val="0000CC"/>
              </a:solidFill>
              <a:latin typeface="Arial Narrow" pitchFamily="-112" charset="0"/>
            </a:endParaRPr>
          </a:p>
        </p:txBody>
      </p:sp>
      <p:pic>
        <p:nvPicPr>
          <p:cNvPr id="56326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7938" y="3602038"/>
            <a:ext cx="5248275" cy="305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7" name="Text Box 42"/>
          <p:cNvSpPr txBox="1">
            <a:spLocks noChangeArrowheads="1"/>
          </p:cNvSpPr>
          <p:nvPr/>
        </p:nvSpPr>
        <p:spPr bwMode="auto">
          <a:xfrm>
            <a:off x="6935788" y="5651500"/>
            <a:ext cx="2087562" cy="584200"/>
          </a:xfrm>
          <a:prstGeom prst="rect">
            <a:avLst/>
          </a:prstGeom>
          <a:solidFill>
            <a:srgbClr val="FFFF9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sz="1600" b="0">
                <a:solidFill>
                  <a:srgbClr val="000000"/>
                </a:solidFill>
              </a:rPr>
              <a:t>TOF (150k channels)</a:t>
            </a:r>
          </a:p>
          <a:p>
            <a:r>
              <a:rPr lang="en-US" sz="1600" b="0">
                <a:solidFill>
                  <a:srgbClr val="000000"/>
                </a:solidFill>
                <a:latin typeface="Symbol" pitchFamily="-112" charset="2"/>
              </a:rPr>
              <a:t>s</a:t>
            </a:r>
            <a:r>
              <a:rPr lang="en-US" sz="1600" b="0">
                <a:solidFill>
                  <a:srgbClr val="000000"/>
                </a:solidFill>
              </a:rPr>
              <a:t> ≈ 90 ps</a:t>
            </a:r>
          </a:p>
        </p:txBody>
      </p:sp>
      <p:sp>
        <p:nvSpPr>
          <p:cNvPr id="56328" name="Text Box 42"/>
          <p:cNvSpPr txBox="1">
            <a:spLocks noChangeArrowheads="1"/>
          </p:cNvSpPr>
          <p:nvPr/>
        </p:nvSpPr>
        <p:spPr bwMode="auto">
          <a:xfrm>
            <a:off x="864362" y="2233403"/>
            <a:ext cx="1192212" cy="539750"/>
          </a:xfrm>
          <a:prstGeom prst="rect">
            <a:avLst/>
          </a:prstGeom>
          <a:solidFill>
            <a:srgbClr val="FFFF9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itchFamily="-112" charset="2"/>
              <a:buNone/>
            </a:pPr>
            <a:r>
              <a:rPr lang="en-US" sz="1600" b="0">
                <a:solidFill>
                  <a:srgbClr val="000000"/>
                </a:solidFill>
              </a:rPr>
              <a:t>TPC dE/dx </a:t>
            </a:r>
            <a:br>
              <a:rPr lang="en-US" sz="1600" b="0">
                <a:solidFill>
                  <a:srgbClr val="000000"/>
                </a:solidFill>
              </a:rPr>
            </a:br>
            <a:r>
              <a:rPr lang="en-US" sz="1600" b="0">
                <a:solidFill>
                  <a:srgbClr val="000000"/>
                </a:solidFill>
                <a:latin typeface="Symbol" pitchFamily="-112" charset="2"/>
                <a:ea typeface="Symbol" pitchFamily="-112" charset="2"/>
                <a:cs typeface="Symbol" pitchFamily="-112" charset="2"/>
              </a:rPr>
              <a:t>s</a:t>
            </a:r>
            <a:r>
              <a:rPr lang="en-US" sz="1600" b="0">
                <a:solidFill>
                  <a:srgbClr val="000000"/>
                </a:solidFill>
              </a:rPr>
              <a:t> ≈ 5-6%</a:t>
            </a:r>
          </a:p>
        </p:txBody>
      </p:sp>
      <p:pic>
        <p:nvPicPr>
          <p:cNvPr id="56329" name="Picture 4" descr="dEdx_7TeV"/>
          <p:cNvPicPr>
            <a:picLocks noChangeAspect="1" noChangeArrowheads="1"/>
          </p:cNvPicPr>
          <p:nvPr/>
        </p:nvPicPr>
        <p:blipFill>
          <a:blip r:embed="rId2"/>
          <a:srcRect l="2214" t="21300" r="93494" b="31300"/>
          <a:stretch>
            <a:fillRect/>
          </a:stretch>
        </p:blipFill>
        <p:spPr bwMode="auto">
          <a:xfrm>
            <a:off x="33338" y="1122363"/>
            <a:ext cx="3048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30" name="Slide Number Placeholder 5"/>
          <p:cNvSpPr txBox="1">
            <a:spLocks/>
          </p:cNvSpPr>
          <p:nvPr/>
        </p:nvSpPr>
        <p:spPr bwMode="auto">
          <a:xfrm>
            <a:off x="6932613" y="6557963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3F505686-1DD0-2543-AB23-FEEC26D9B9E1}" type="slidenum">
              <a:rPr lang="en-US" sz="1400" b="0">
                <a:solidFill>
                  <a:srgbClr val="808080"/>
                </a:solidFill>
                <a:ea typeface="Arial" pitchFamily="-112" charset="0"/>
                <a:cs typeface="Arial" pitchFamily="-112" charset="0"/>
              </a:rPr>
              <a:pPr algn="r"/>
              <a:t>48</a:t>
            </a:fld>
            <a:endParaRPr lang="en-US" sz="1400" b="0">
              <a:solidFill>
                <a:srgbClr val="808080"/>
              </a:solidFill>
              <a:ea typeface="Arial" pitchFamily="-112" charset="0"/>
              <a:cs typeface="Arial" pitchFamily="-112" charset="0"/>
            </a:endParaRPr>
          </a:p>
        </p:txBody>
      </p:sp>
      <p:sp>
        <p:nvSpPr>
          <p:cNvPr id="56331" name="TextBox 14"/>
          <p:cNvSpPr txBox="1">
            <a:spLocks noChangeArrowheads="1"/>
          </p:cNvSpPr>
          <p:nvPr/>
        </p:nvSpPr>
        <p:spPr bwMode="auto">
          <a:xfrm>
            <a:off x="5797064" y="1612900"/>
            <a:ext cx="30924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2200" b="0" dirty="0"/>
              <a:t>Specific </a:t>
            </a:r>
            <a:r>
              <a:rPr lang="en-US" sz="2200" b="0" dirty="0" err="1"/>
              <a:t>ionisation</a:t>
            </a:r>
            <a:r>
              <a:rPr lang="en-US" sz="2200" b="0" dirty="0"/>
              <a:t> energy loss; PID based on comparison with Bethe-Bloch curves</a:t>
            </a:r>
          </a:p>
        </p:txBody>
      </p:sp>
      <p:sp>
        <p:nvSpPr>
          <p:cNvPr id="56332" name="TextBox 15"/>
          <p:cNvSpPr txBox="1">
            <a:spLocks noChangeArrowheads="1"/>
          </p:cNvSpPr>
          <p:nvPr/>
        </p:nvSpPr>
        <p:spPr bwMode="auto">
          <a:xfrm>
            <a:off x="382727" y="4867414"/>
            <a:ext cx="3449637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2200" b="0" dirty="0"/>
              <a:t>PID based on comparison of time of flight with particle mass hypothesis </a:t>
            </a: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 Mischke (Utrecht)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CA790B6-3DE3-224A-B164-0E89BB3F0D3F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1043415" y="5751"/>
            <a:ext cx="6511619" cy="71301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b="0" dirty="0" smtClean="0">
                <a:solidFill>
                  <a:srgbClr val="0000CC"/>
                </a:solidFill>
                <a:latin typeface="Arial Narrow" pitchFamily="32" charset="0"/>
              </a:rPr>
              <a:t>Single electrons at mid-rapidity</a:t>
            </a:r>
            <a:endParaRPr lang="en-GB" sz="4400" b="0" dirty="0">
              <a:solidFill>
                <a:srgbClr val="0000CC"/>
              </a:solidFill>
              <a:latin typeface="Arial Narrow" pitchFamily="3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30" y="907761"/>
            <a:ext cx="4558938" cy="324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844" y="988407"/>
            <a:ext cx="4054331" cy="3240000"/>
          </a:xfrm>
          <a:prstGeom prst="rect">
            <a:avLst/>
          </a:prstGeom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198274" y="4235654"/>
            <a:ext cx="6775922" cy="2354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25000"/>
              </a:spcBef>
              <a:spcAft>
                <a:spcPts val="0"/>
              </a:spcAft>
              <a:buFont typeface="Arial" pitchFamily="-112" charset="0"/>
              <a:buChar char="•"/>
            </a:pPr>
            <a:r>
              <a:rPr lang="en-US" sz="2200" b="0" dirty="0" smtClean="0">
                <a:solidFill>
                  <a:srgbClr val="000000"/>
                </a:solidFill>
              </a:rPr>
              <a:t> High quality tracks in TPC and ITS</a:t>
            </a:r>
          </a:p>
          <a:p>
            <a:pPr lvl="1" algn="l">
              <a:spcBef>
                <a:spcPct val="25000"/>
              </a:spcBef>
              <a:spcAft>
                <a:spcPts val="1200"/>
              </a:spcAft>
            </a:pPr>
            <a:r>
              <a:rPr lang="en-US" sz="1600" b="0" dirty="0" smtClean="0">
                <a:solidFill>
                  <a:srgbClr val="000090"/>
                </a:solidFill>
              </a:rPr>
              <a:t>- hit in innermost pixel layer to reduce </a:t>
            </a:r>
            <a:r>
              <a:rPr lang="en-US" sz="1600" b="0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γ</a:t>
            </a:r>
            <a:r>
              <a:rPr lang="en-US" sz="1600" b="0" dirty="0" smtClean="0">
                <a:solidFill>
                  <a:srgbClr val="000090"/>
                </a:solidFill>
              </a:rPr>
              <a:t> conversions</a:t>
            </a:r>
            <a:endParaRPr lang="en-US" sz="1200" b="0" dirty="0" smtClean="0">
              <a:solidFill>
                <a:srgbClr val="000090"/>
              </a:solidFill>
            </a:endParaRPr>
          </a:p>
          <a:p>
            <a:pPr algn="l">
              <a:spcBef>
                <a:spcPct val="25000"/>
              </a:spcBef>
              <a:spcAft>
                <a:spcPts val="0"/>
              </a:spcAft>
              <a:buFont typeface="Arial" pitchFamily="-112" charset="0"/>
              <a:buChar char="•"/>
            </a:pPr>
            <a:r>
              <a:rPr lang="en-US" sz="2200" b="0" dirty="0" smtClean="0">
                <a:solidFill>
                  <a:srgbClr val="000000"/>
                </a:solidFill>
              </a:rPr>
              <a:t>  Electron identification using TPC and TOF</a:t>
            </a:r>
          </a:p>
          <a:p>
            <a:pPr lvl="1" algn="l">
              <a:spcBef>
                <a:spcPct val="25000"/>
              </a:spcBef>
              <a:spcAft>
                <a:spcPts val="0"/>
              </a:spcAft>
              <a:buFontTx/>
              <a:buChar char="-"/>
            </a:pPr>
            <a:r>
              <a:rPr lang="en-US" sz="1600" b="0" dirty="0" smtClean="0">
                <a:solidFill>
                  <a:srgbClr val="000090"/>
                </a:solidFill>
              </a:rPr>
              <a:t> TOF to reject </a:t>
            </a:r>
            <a:r>
              <a:rPr lang="en-US" sz="1600" b="0" dirty="0" err="1" smtClean="0">
                <a:solidFill>
                  <a:srgbClr val="000090"/>
                </a:solidFill>
              </a:rPr>
              <a:t>Kaons</a:t>
            </a:r>
            <a:r>
              <a:rPr lang="en-US" sz="1600" b="0" dirty="0" smtClean="0">
                <a:solidFill>
                  <a:srgbClr val="000090"/>
                </a:solidFill>
              </a:rPr>
              <a:t> (&lt;1.5 </a:t>
            </a:r>
            <a:r>
              <a:rPr lang="en-US" sz="1600" b="0" dirty="0" err="1" smtClean="0">
                <a:solidFill>
                  <a:srgbClr val="000090"/>
                </a:solidFill>
              </a:rPr>
              <a:t>GeV/c</a:t>
            </a:r>
            <a:r>
              <a:rPr lang="en-US" sz="1600" b="0" dirty="0" smtClean="0">
                <a:solidFill>
                  <a:srgbClr val="000090"/>
                </a:solidFill>
              </a:rPr>
              <a:t>) and protons (&lt;3 </a:t>
            </a:r>
            <a:r>
              <a:rPr lang="en-US" sz="1600" b="0" dirty="0" err="1" smtClean="0">
                <a:solidFill>
                  <a:srgbClr val="000090"/>
                </a:solidFill>
              </a:rPr>
              <a:t>GeV/c</a:t>
            </a:r>
            <a:r>
              <a:rPr lang="en-US" sz="1600" b="0" dirty="0" smtClean="0">
                <a:solidFill>
                  <a:srgbClr val="000090"/>
                </a:solidFill>
              </a:rPr>
              <a:t>)</a:t>
            </a:r>
          </a:p>
          <a:p>
            <a:pPr lvl="1" algn="l">
              <a:spcBef>
                <a:spcPct val="25000"/>
              </a:spcBef>
              <a:spcAft>
                <a:spcPts val="0"/>
              </a:spcAft>
              <a:buFontTx/>
              <a:buChar char="-"/>
            </a:pPr>
            <a:r>
              <a:rPr lang="en-US" sz="1600" b="0" dirty="0" smtClean="0">
                <a:solidFill>
                  <a:srgbClr val="000090"/>
                </a:solidFill>
              </a:rPr>
              <a:t> TPC: asymmetric cut around the electron Bethe-Bloch curve</a:t>
            </a:r>
            <a:endParaRPr lang="en-US" sz="2200" b="0" dirty="0" smtClean="0">
              <a:solidFill>
                <a:srgbClr val="000000"/>
              </a:solidFill>
            </a:endParaRPr>
          </a:p>
          <a:p>
            <a:pPr algn="l">
              <a:spcBef>
                <a:spcPct val="25000"/>
              </a:spcBef>
              <a:spcAft>
                <a:spcPts val="0"/>
              </a:spcAft>
              <a:buFont typeface="Arial" pitchFamily="-112" charset="0"/>
              <a:buChar char="•"/>
            </a:pPr>
            <a:r>
              <a:rPr lang="en-US" sz="2200" b="0" dirty="0" smtClean="0">
                <a:solidFill>
                  <a:srgbClr val="000000"/>
                </a:solidFill>
              </a:rPr>
              <a:t> Background is subtracted using the </a:t>
            </a:r>
            <a:r>
              <a:rPr lang="en-US" sz="2200" b="0" dirty="0" smtClean="0">
                <a:solidFill>
                  <a:srgbClr val="0000CC"/>
                </a:solidFill>
              </a:rPr>
              <a:t>cocktail method</a:t>
            </a:r>
          </a:p>
        </p:txBody>
      </p:sp>
      <p:sp>
        <p:nvSpPr>
          <p:cNvPr id="11" name="Oval 10"/>
          <p:cNvSpPr/>
          <p:nvPr/>
        </p:nvSpPr>
        <p:spPr bwMode="auto">
          <a:xfrm>
            <a:off x="5451915" y="1948871"/>
            <a:ext cx="1061919" cy="821153"/>
          </a:xfrm>
          <a:prstGeom prst="ellipse">
            <a:avLst/>
          </a:prstGeom>
          <a:noFill/>
          <a:ln w="57150" cap="flat" cmpd="sng" algn="ctr">
            <a:solidFill>
              <a:srgbClr val="00CC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 Mischke (Utrecht)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CA790B6-3DE3-224A-B164-0E89BB3F0D3F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7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44975" y="2759405"/>
            <a:ext cx="4248150" cy="3679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9156" name="Rectangle 38"/>
          <p:cNvSpPr>
            <a:spLocks/>
          </p:cNvSpPr>
          <p:nvPr/>
        </p:nvSpPr>
        <p:spPr bwMode="auto">
          <a:xfrm>
            <a:off x="5514428" y="2555546"/>
            <a:ext cx="3452586" cy="303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l">
              <a:spcBef>
                <a:spcPts val="550"/>
              </a:spcBef>
            </a:pPr>
            <a:r>
              <a:rPr lang="en-US" sz="1400" b="0" i="1" dirty="0" smtClean="0">
                <a:solidFill>
                  <a:srgbClr val="000000"/>
                </a:solidFill>
                <a:latin typeface="Times New Roman"/>
                <a:ea typeface="Arial" pitchFamily="-112" charset="0"/>
                <a:cs typeface="Times New Roman"/>
                <a:sym typeface="Arial" pitchFamily="-112" charset="0"/>
              </a:rPr>
              <a:t>S. Wicks </a:t>
            </a:r>
            <a:r>
              <a:rPr lang="en-US" sz="1400" b="0" i="1" dirty="0">
                <a:solidFill>
                  <a:srgbClr val="000000"/>
                </a:solidFill>
                <a:latin typeface="Times New Roman"/>
                <a:ea typeface="Arial" pitchFamily="-112" charset="0"/>
                <a:cs typeface="Times New Roman"/>
                <a:sym typeface="Arial" pitchFamily="-112" charset="0"/>
              </a:rPr>
              <a:t>et al., </a:t>
            </a:r>
            <a:r>
              <a:rPr lang="en-US" sz="1400" b="0" i="1" dirty="0" err="1">
                <a:solidFill>
                  <a:srgbClr val="000000"/>
                </a:solidFill>
                <a:latin typeface="Times New Roman"/>
                <a:ea typeface="Arial" pitchFamily="-112" charset="0"/>
                <a:cs typeface="Times New Roman"/>
                <a:sym typeface="Arial" pitchFamily="-112" charset="0"/>
              </a:rPr>
              <a:t>Nucl</a:t>
            </a:r>
            <a:r>
              <a:rPr lang="en-US" sz="1400" b="0" i="1" dirty="0">
                <a:solidFill>
                  <a:srgbClr val="000000"/>
                </a:solidFill>
                <a:latin typeface="Times New Roman"/>
                <a:ea typeface="Arial" pitchFamily="-112" charset="0"/>
                <a:cs typeface="Times New Roman"/>
                <a:sym typeface="Arial" pitchFamily="-112" charset="0"/>
              </a:rPr>
              <a:t>. Phys. A784, 426 (2007)</a:t>
            </a:r>
          </a:p>
        </p:txBody>
      </p:sp>
      <p:sp>
        <p:nvSpPr>
          <p:cNvPr id="49157" name="Rectangle 47"/>
          <p:cNvSpPr>
            <a:spLocks noChangeArrowheads="1"/>
          </p:cNvSpPr>
          <p:nvPr/>
        </p:nvSpPr>
        <p:spPr bwMode="auto">
          <a:xfrm>
            <a:off x="207963" y="9667"/>
            <a:ext cx="8750300" cy="71437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b="0" dirty="0">
                <a:solidFill>
                  <a:srgbClr val="000090"/>
                </a:solidFill>
                <a:latin typeface="Arial Narrow" pitchFamily="-112" charset="0"/>
                <a:ea typeface="Arial Unicode MS" pitchFamily="-112" charset="0"/>
                <a:cs typeface="Arial Unicode MS" pitchFamily="-112" charset="0"/>
              </a:rPr>
              <a:t>Energy loss of heavy quarks</a:t>
            </a:r>
            <a:endParaRPr lang="en-GB" sz="4400" b="0" dirty="0">
              <a:solidFill>
                <a:srgbClr val="000090"/>
              </a:solidFill>
              <a:latin typeface="Arial Narrow" pitchFamily="-112" charset="0"/>
              <a:ea typeface="Arial Unicode MS" pitchFamily="-112" charset="0"/>
              <a:cs typeface="Arial Unicode MS" pitchFamily="-112" charset="0"/>
            </a:endParaRPr>
          </a:p>
        </p:txBody>
      </p:sp>
      <p:sp>
        <p:nvSpPr>
          <p:cNvPr id="49158" name="Rectangle 48"/>
          <p:cNvSpPr>
            <a:spLocks noChangeArrowheads="1"/>
          </p:cNvSpPr>
          <p:nvPr/>
        </p:nvSpPr>
        <p:spPr bwMode="auto">
          <a:xfrm rot="2108571">
            <a:off x="7102413" y="3989717"/>
            <a:ext cx="584200" cy="192088"/>
          </a:xfrm>
          <a:prstGeom prst="rect">
            <a:avLst/>
          </a:prstGeom>
          <a:solidFill>
            <a:srgbClr val="FFFF00"/>
          </a:solidFill>
          <a:ln w="1905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sz="1600" b="0" dirty="0" smtClean="0">
                <a:solidFill>
                  <a:srgbClr val="000000"/>
                </a:solidFill>
                <a:latin typeface="Arial Narrow" pitchFamily="-112" charset="0"/>
              </a:rPr>
              <a:t>beauty</a:t>
            </a:r>
            <a:endParaRPr lang="en-US" sz="1600" b="0" dirty="0">
              <a:solidFill>
                <a:srgbClr val="000000"/>
              </a:solidFill>
              <a:latin typeface="Arial Narrow" pitchFamily="-112" charset="0"/>
            </a:endParaRPr>
          </a:p>
        </p:txBody>
      </p:sp>
      <p:sp>
        <p:nvSpPr>
          <p:cNvPr id="49159" name="Rectangle 50"/>
          <p:cNvSpPr>
            <a:spLocks noChangeArrowheads="1"/>
          </p:cNvSpPr>
          <p:nvPr/>
        </p:nvSpPr>
        <p:spPr bwMode="auto">
          <a:xfrm rot="3239354">
            <a:off x="5614131" y="4352462"/>
            <a:ext cx="593725" cy="188912"/>
          </a:xfrm>
          <a:prstGeom prst="rect">
            <a:avLst/>
          </a:prstGeom>
          <a:solidFill>
            <a:srgbClr val="FFFF00"/>
          </a:solidFill>
          <a:ln w="1905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sz="1600" b="0" dirty="0">
                <a:solidFill>
                  <a:srgbClr val="000000"/>
                </a:solidFill>
                <a:latin typeface="Arial Narrow" pitchFamily="-112" charset="0"/>
              </a:rPr>
              <a:t>c</a:t>
            </a:r>
            <a:r>
              <a:rPr lang="en-US" sz="1600" b="0" dirty="0" smtClean="0">
                <a:solidFill>
                  <a:srgbClr val="000000"/>
                </a:solidFill>
                <a:latin typeface="Arial Narrow" pitchFamily="-112" charset="0"/>
              </a:rPr>
              <a:t>harm</a:t>
            </a:r>
            <a:endParaRPr lang="en-US" sz="1600" b="0" dirty="0">
              <a:solidFill>
                <a:srgbClr val="000000"/>
              </a:solidFill>
              <a:latin typeface="Arial Narrow" pitchFamily="-112" charset="0"/>
            </a:endParaRPr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5154111" y="1274163"/>
            <a:ext cx="3736975" cy="976313"/>
            <a:chOff x="473" y="3082"/>
            <a:chExt cx="2354" cy="615"/>
          </a:xfrm>
        </p:grpSpPr>
        <p:sp>
          <p:nvSpPr>
            <p:cNvPr id="245791" name="Rectangle 31"/>
            <p:cNvSpPr>
              <a:spLocks noChangeArrowheads="1"/>
            </p:cNvSpPr>
            <p:nvPr/>
          </p:nvSpPr>
          <p:spPr bwMode="auto">
            <a:xfrm>
              <a:off x="473" y="3082"/>
              <a:ext cx="2354" cy="615"/>
            </a:xfrm>
            <a:prstGeom prst="rect">
              <a:avLst/>
            </a:prstGeom>
            <a:solidFill>
              <a:srgbClr val="FFFF66"/>
            </a:solidFill>
            <a:ln w="1905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600" u="sng">
                <a:solidFill>
                  <a:srgbClr val="000000"/>
                </a:solidFill>
                <a:latin typeface="Arial" pitchFamily="-106" charset="0"/>
              </a:endParaRPr>
            </a:p>
          </p:txBody>
        </p:sp>
        <p:sp>
          <p:nvSpPr>
            <p:cNvPr id="49167" name="Freeform 5"/>
            <p:cNvSpPr>
              <a:spLocks noChangeArrowheads="1"/>
            </p:cNvSpPr>
            <p:nvPr/>
          </p:nvSpPr>
          <p:spPr bwMode="auto">
            <a:xfrm>
              <a:off x="692" y="3471"/>
              <a:ext cx="1995" cy="28"/>
            </a:xfrm>
            <a:custGeom>
              <a:avLst/>
              <a:gdLst>
                <a:gd name="T0" fmla="*/ 0 w 16120"/>
                <a:gd name="T1" fmla="*/ 0 h 431"/>
                <a:gd name="T2" fmla="*/ 0 w 16120"/>
                <a:gd name="T3" fmla="*/ 0 h 431"/>
                <a:gd name="T4" fmla="*/ 0 w 16120"/>
                <a:gd name="T5" fmla="*/ 0 h 431"/>
                <a:gd name="T6" fmla="*/ 0 w 16120"/>
                <a:gd name="T7" fmla="*/ 0 h 431"/>
                <a:gd name="T8" fmla="*/ 0 w 16120"/>
                <a:gd name="T9" fmla="*/ 0 h 431"/>
                <a:gd name="T10" fmla="*/ 0 w 16120"/>
                <a:gd name="T11" fmla="*/ 0 h 431"/>
                <a:gd name="T12" fmla="*/ 0 w 16120"/>
                <a:gd name="T13" fmla="*/ 0 h 4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120"/>
                <a:gd name="T22" fmla="*/ 0 h 431"/>
                <a:gd name="T23" fmla="*/ 16120 w 16120"/>
                <a:gd name="T24" fmla="*/ 431 h 43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120" h="431">
                  <a:moveTo>
                    <a:pt x="0" y="430"/>
                  </a:moveTo>
                  <a:lnTo>
                    <a:pt x="4161" y="0"/>
                  </a:lnTo>
                  <a:lnTo>
                    <a:pt x="7008" y="430"/>
                  </a:lnTo>
                  <a:lnTo>
                    <a:pt x="9593" y="79"/>
                  </a:lnTo>
                  <a:lnTo>
                    <a:pt x="12527" y="392"/>
                  </a:lnTo>
                  <a:lnTo>
                    <a:pt x="16119" y="0"/>
                  </a:lnTo>
                  <a:lnTo>
                    <a:pt x="15988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u="sng">
                <a:solidFill>
                  <a:srgbClr val="000000"/>
                </a:solidFill>
              </a:endParaRPr>
            </a:p>
          </p:txBody>
        </p:sp>
        <p:sp>
          <p:nvSpPr>
            <p:cNvPr id="49168" name="Freeform 6"/>
            <p:cNvSpPr>
              <a:spLocks noChangeArrowheads="1"/>
            </p:cNvSpPr>
            <p:nvPr/>
          </p:nvSpPr>
          <p:spPr bwMode="auto">
            <a:xfrm>
              <a:off x="1508" y="3499"/>
              <a:ext cx="252" cy="145"/>
            </a:xfrm>
            <a:custGeom>
              <a:avLst/>
              <a:gdLst>
                <a:gd name="T0" fmla="*/ 0 w 2789"/>
                <a:gd name="T1" fmla="*/ 0 h 1817"/>
                <a:gd name="T2" fmla="*/ 0 w 2789"/>
                <a:gd name="T3" fmla="*/ 0 h 1817"/>
                <a:gd name="T4" fmla="*/ 0 w 2789"/>
                <a:gd name="T5" fmla="*/ 0 h 1817"/>
                <a:gd name="T6" fmla="*/ 0 w 2789"/>
                <a:gd name="T7" fmla="*/ 0 h 1817"/>
                <a:gd name="T8" fmla="*/ 0 w 2789"/>
                <a:gd name="T9" fmla="*/ 0 h 1817"/>
                <a:gd name="T10" fmla="*/ 0 w 2789"/>
                <a:gd name="T11" fmla="*/ 0 h 1817"/>
                <a:gd name="T12" fmla="*/ 0 w 2789"/>
                <a:gd name="T13" fmla="*/ 0 h 1817"/>
                <a:gd name="T14" fmla="*/ 0 w 2789"/>
                <a:gd name="T15" fmla="*/ 0 h 1817"/>
                <a:gd name="T16" fmla="*/ 0 w 2789"/>
                <a:gd name="T17" fmla="*/ 0 h 1817"/>
                <a:gd name="T18" fmla="*/ 0 w 2789"/>
                <a:gd name="T19" fmla="*/ 0 h 1817"/>
                <a:gd name="T20" fmla="*/ 0 w 2789"/>
                <a:gd name="T21" fmla="*/ 0 h 1817"/>
                <a:gd name="T22" fmla="*/ 0 w 2789"/>
                <a:gd name="T23" fmla="*/ 0 h 1817"/>
                <a:gd name="T24" fmla="*/ 0 w 2789"/>
                <a:gd name="T25" fmla="*/ 0 h 1817"/>
                <a:gd name="T26" fmla="*/ 0 w 2789"/>
                <a:gd name="T27" fmla="*/ 0 h 1817"/>
                <a:gd name="T28" fmla="*/ 0 w 2789"/>
                <a:gd name="T29" fmla="*/ 0 h 1817"/>
                <a:gd name="T30" fmla="*/ 0 w 2789"/>
                <a:gd name="T31" fmla="*/ 0 h 1817"/>
                <a:gd name="T32" fmla="*/ 0 w 2789"/>
                <a:gd name="T33" fmla="*/ 0 h 1817"/>
                <a:gd name="T34" fmla="*/ 0 w 2789"/>
                <a:gd name="T35" fmla="*/ 0 h 1817"/>
                <a:gd name="T36" fmla="*/ 0 w 2789"/>
                <a:gd name="T37" fmla="*/ 0 h 1817"/>
                <a:gd name="T38" fmla="*/ 0 w 2789"/>
                <a:gd name="T39" fmla="*/ 0 h 1817"/>
                <a:gd name="T40" fmla="*/ 0 w 2789"/>
                <a:gd name="T41" fmla="*/ 0 h 1817"/>
                <a:gd name="T42" fmla="*/ 0 w 2789"/>
                <a:gd name="T43" fmla="*/ 0 h 181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789"/>
                <a:gd name="T67" fmla="*/ 0 h 1817"/>
                <a:gd name="T68" fmla="*/ 2789 w 2789"/>
                <a:gd name="T69" fmla="*/ 1817 h 181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789" h="1817">
                  <a:moveTo>
                    <a:pt x="2788" y="1556"/>
                  </a:moveTo>
                  <a:cubicBezTo>
                    <a:pt x="2688" y="1488"/>
                    <a:pt x="2561" y="1435"/>
                    <a:pt x="2417" y="1396"/>
                  </a:cubicBezTo>
                  <a:cubicBezTo>
                    <a:pt x="2243" y="1354"/>
                    <a:pt x="1890" y="1468"/>
                    <a:pt x="1836" y="1614"/>
                  </a:cubicBezTo>
                  <a:cubicBezTo>
                    <a:pt x="1764" y="1816"/>
                    <a:pt x="2188" y="1664"/>
                    <a:pt x="2302" y="1577"/>
                  </a:cubicBezTo>
                  <a:cubicBezTo>
                    <a:pt x="2495" y="1426"/>
                    <a:pt x="2333" y="1312"/>
                    <a:pt x="2234" y="1230"/>
                  </a:cubicBezTo>
                  <a:cubicBezTo>
                    <a:pt x="2141" y="1144"/>
                    <a:pt x="1952" y="1098"/>
                    <a:pt x="1730" y="1140"/>
                  </a:cubicBezTo>
                  <a:cubicBezTo>
                    <a:pt x="1582" y="1173"/>
                    <a:pt x="1237" y="1427"/>
                    <a:pt x="1604" y="1378"/>
                  </a:cubicBezTo>
                  <a:cubicBezTo>
                    <a:pt x="1790" y="1354"/>
                    <a:pt x="2063" y="1211"/>
                    <a:pt x="1925" y="1105"/>
                  </a:cubicBezTo>
                  <a:cubicBezTo>
                    <a:pt x="1825" y="1036"/>
                    <a:pt x="1801" y="917"/>
                    <a:pt x="1659" y="867"/>
                  </a:cubicBezTo>
                  <a:cubicBezTo>
                    <a:pt x="1518" y="814"/>
                    <a:pt x="1225" y="793"/>
                    <a:pt x="1076" y="954"/>
                  </a:cubicBezTo>
                  <a:cubicBezTo>
                    <a:pt x="941" y="1109"/>
                    <a:pt x="1343" y="1177"/>
                    <a:pt x="1464" y="993"/>
                  </a:cubicBezTo>
                  <a:cubicBezTo>
                    <a:pt x="1565" y="836"/>
                    <a:pt x="1425" y="749"/>
                    <a:pt x="1314" y="671"/>
                  </a:cubicBezTo>
                  <a:cubicBezTo>
                    <a:pt x="1210" y="593"/>
                    <a:pt x="1033" y="556"/>
                    <a:pt x="838" y="567"/>
                  </a:cubicBezTo>
                  <a:cubicBezTo>
                    <a:pt x="499" y="584"/>
                    <a:pt x="565" y="856"/>
                    <a:pt x="834" y="803"/>
                  </a:cubicBezTo>
                  <a:cubicBezTo>
                    <a:pt x="1056" y="757"/>
                    <a:pt x="1269" y="592"/>
                    <a:pt x="1115" y="506"/>
                  </a:cubicBezTo>
                  <a:cubicBezTo>
                    <a:pt x="1003" y="440"/>
                    <a:pt x="980" y="313"/>
                    <a:pt x="819" y="284"/>
                  </a:cubicBezTo>
                  <a:cubicBezTo>
                    <a:pt x="652" y="255"/>
                    <a:pt x="531" y="161"/>
                    <a:pt x="270" y="278"/>
                  </a:cubicBezTo>
                  <a:cubicBezTo>
                    <a:pt x="0" y="392"/>
                    <a:pt x="156" y="537"/>
                    <a:pt x="365" y="501"/>
                  </a:cubicBezTo>
                  <a:cubicBezTo>
                    <a:pt x="643" y="447"/>
                    <a:pt x="684" y="246"/>
                    <a:pt x="588" y="173"/>
                  </a:cubicBezTo>
                  <a:lnTo>
                    <a:pt x="513" y="92"/>
                  </a:lnTo>
                  <a:lnTo>
                    <a:pt x="410" y="16"/>
                  </a:lnTo>
                  <a:lnTo>
                    <a:pt x="376" y="0"/>
                  </a:ln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u="sng">
                <a:solidFill>
                  <a:srgbClr val="000000"/>
                </a:solidFill>
              </a:endParaRPr>
            </a:p>
          </p:txBody>
        </p:sp>
        <p:sp>
          <p:nvSpPr>
            <p:cNvPr id="49169" name="Freeform 7"/>
            <p:cNvSpPr>
              <a:spLocks noChangeArrowheads="1"/>
            </p:cNvSpPr>
            <p:nvPr/>
          </p:nvSpPr>
          <p:spPr bwMode="auto">
            <a:xfrm>
              <a:off x="1190" y="3325"/>
              <a:ext cx="268" cy="151"/>
            </a:xfrm>
            <a:custGeom>
              <a:avLst/>
              <a:gdLst>
                <a:gd name="T0" fmla="*/ 0 w 2169"/>
                <a:gd name="T1" fmla="*/ 0 h 2354"/>
                <a:gd name="T2" fmla="*/ 0 w 2169"/>
                <a:gd name="T3" fmla="*/ 0 h 2354"/>
                <a:gd name="T4" fmla="*/ 0 w 2169"/>
                <a:gd name="T5" fmla="*/ 0 h 2354"/>
                <a:gd name="T6" fmla="*/ 0 w 2169"/>
                <a:gd name="T7" fmla="*/ 0 h 2354"/>
                <a:gd name="T8" fmla="*/ 0 w 2169"/>
                <a:gd name="T9" fmla="*/ 0 h 2354"/>
                <a:gd name="T10" fmla="*/ 0 w 2169"/>
                <a:gd name="T11" fmla="*/ 0 h 2354"/>
                <a:gd name="T12" fmla="*/ 0 w 2169"/>
                <a:gd name="T13" fmla="*/ 0 h 2354"/>
                <a:gd name="T14" fmla="*/ 0 w 2169"/>
                <a:gd name="T15" fmla="*/ 0 h 2354"/>
                <a:gd name="T16" fmla="*/ 0 w 2169"/>
                <a:gd name="T17" fmla="*/ 0 h 2354"/>
                <a:gd name="T18" fmla="*/ 0 w 2169"/>
                <a:gd name="T19" fmla="*/ 0 h 2354"/>
                <a:gd name="T20" fmla="*/ 0 w 2169"/>
                <a:gd name="T21" fmla="*/ 0 h 2354"/>
                <a:gd name="T22" fmla="*/ 0 w 2169"/>
                <a:gd name="T23" fmla="*/ 0 h 2354"/>
                <a:gd name="T24" fmla="*/ 0 w 2169"/>
                <a:gd name="T25" fmla="*/ 0 h 2354"/>
                <a:gd name="T26" fmla="*/ 0 w 2169"/>
                <a:gd name="T27" fmla="*/ 0 h 2354"/>
                <a:gd name="T28" fmla="*/ 0 w 2169"/>
                <a:gd name="T29" fmla="*/ 0 h 2354"/>
                <a:gd name="T30" fmla="*/ 0 w 2169"/>
                <a:gd name="T31" fmla="*/ 0 h 2354"/>
                <a:gd name="T32" fmla="*/ 0 w 2169"/>
                <a:gd name="T33" fmla="*/ 0 h 2354"/>
                <a:gd name="T34" fmla="*/ 0 w 2169"/>
                <a:gd name="T35" fmla="*/ 0 h 2354"/>
                <a:gd name="T36" fmla="*/ 0 w 2169"/>
                <a:gd name="T37" fmla="*/ 0 h 2354"/>
                <a:gd name="T38" fmla="*/ 0 w 2169"/>
                <a:gd name="T39" fmla="*/ 0 h 2354"/>
                <a:gd name="T40" fmla="*/ 0 w 2169"/>
                <a:gd name="T41" fmla="*/ 0 h 2354"/>
                <a:gd name="T42" fmla="*/ 0 w 2169"/>
                <a:gd name="T43" fmla="*/ 0 h 235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169"/>
                <a:gd name="T67" fmla="*/ 0 h 2354"/>
                <a:gd name="T68" fmla="*/ 2169 w 2169"/>
                <a:gd name="T69" fmla="*/ 2354 h 235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169" h="2354">
                  <a:moveTo>
                    <a:pt x="184" y="2353"/>
                  </a:moveTo>
                  <a:cubicBezTo>
                    <a:pt x="270" y="2272"/>
                    <a:pt x="343" y="2164"/>
                    <a:pt x="401" y="2040"/>
                  </a:cubicBezTo>
                  <a:cubicBezTo>
                    <a:pt x="465" y="1890"/>
                    <a:pt x="374" y="1565"/>
                    <a:pt x="219" y="1502"/>
                  </a:cubicBezTo>
                  <a:cubicBezTo>
                    <a:pt x="0" y="1418"/>
                    <a:pt x="126" y="1809"/>
                    <a:pt x="212" y="1920"/>
                  </a:cubicBezTo>
                  <a:cubicBezTo>
                    <a:pt x="359" y="2106"/>
                    <a:pt x="504" y="1976"/>
                    <a:pt x="605" y="1895"/>
                  </a:cubicBezTo>
                  <a:cubicBezTo>
                    <a:pt x="711" y="1821"/>
                    <a:pt x="781" y="1659"/>
                    <a:pt x="757" y="1457"/>
                  </a:cubicBezTo>
                  <a:cubicBezTo>
                    <a:pt x="737" y="1322"/>
                    <a:pt x="489" y="991"/>
                    <a:pt x="506" y="1322"/>
                  </a:cubicBezTo>
                  <a:cubicBezTo>
                    <a:pt x="515" y="1488"/>
                    <a:pt x="643" y="1745"/>
                    <a:pt x="776" y="1634"/>
                  </a:cubicBezTo>
                  <a:cubicBezTo>
                    <a:pt x="864" y="1553"/>
                    <a:pt x="999" y="1543"/>
                    <a:pt x="1070" y="1423"/>
                  </a:cubicBezTo>
                  <a:cubicBezTo>
                    <a:pt x="1143" y="1303"/>
                    <a:pt x="1196" y="1045"/>
                    <a:pt x="1033" y="897"/>
                  </a:cubicBezTo>
                  <a:cubicBezTo>
                    <a:pt x="874" y="760"/>
                    <a:pt x="757" y="1110"/>
                    <a:pt x="949" y="1237"/>
                  </a:cubicBezTo>
                  <a:cubicBezTo>
                    <a:pt x="1113" y="1342"/>
                    <a:pt x="1225" y="1227"/>
                    <a:pt x="1324" y="1137"/>
                  </a:cubicBezTo>
                  <a:cubicBezTo>
                    <a:pt x="1420" y="1053"/>
                    <a:pt x="1482" y="899"/>
                    <a:pt x="1489" y="726"/>
                  </a:cubicBezTo>
                  <a:cubicBezTo>
                    <a:pt x="1505" y="423"/>
                    <a:pt x="1194" y="454"/>
                    <a:pt x="1227" y="698"/>
                  </a:cubicBezTo>
                  <a:cubicBezTo>
                    <a:pt x="1254" y="899"/>
                    <a:pt x="1417" y="1105"/>
                    <a:pt x="1528" y="978"/>
                  </a:cubicBezTo>
                  <a:cubicBezTo>
                    <a:pt x="1614" y="884"/>
                    <a:pt x="1758" y="878"/>
                    <a:pt x="1807" y="737"/>
                  </a:cubicBezTo>
                  <a:cubicBezTo>
                    <a:pt x="1857" y="592"/>
                    <a:pt x="1974" y="495"/>
                    <a:pt x="1870" y="251"/>
                  </a:cubicBezTo>
                  <a:cubicBezTo>
                    <a:pt x="1771" y="0"/>
                    <a:pt x="1593" y="123"/>
                    <a:pt x="1611" y="311"/>
                  </a:cubicBezTo>
                  <a:cubicBezTo>
                    <a:pt x="1643" y="565"/>
                    <a:pt x="1864" y="622"/>
                    <a:pt x="1955" y="544"/>
                  </a:cubicBezTo>
                  <a:lnTo>
                    <a:pt x="2051" y="486"/>
                  </a:lnTo>
                  <a:lnTo>
                    <a:pt x="2148" y="402"/>
                  </a:lnTo>
                  <a:lnTo>
                    <a:pt x="2168" y="373"/>
                  </a:ln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u="sng">
                <a:solidFill>
                  <a:srgbClr val="000000"/>
                </a:solidFill>
              </a:endParaRPr>
            </a:p>
          </p:txBody>
        </p:sp>
        <p:sp>
          <p:nvSpPr>
            <p:cNvPr id="49170" name="Text Box 8"/>
            <p:cNvSpPr txBox="1">
              <a:spLocks noChangeArrowheads="1"/>
            </p:cNvSpPr>
            <p:nvPr/>
          </p:nvSpPr>
          <p:spPr bwMode="auto">
            <a:xfrm>
              <a:off x="519" y="3272"/>
              <a:ext cx="428" cy="15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buClr>
                  <a:srgbClr val="000000"/>
                </a:buClr>
                <a:buSzPct val="27000"/>
                <a:buFont typeface="StarBats" charset="0"/>
                <a:buNone/>
              </a:pPr>
              <a:r>
                <a:rPr lang="en-GB" sz="1600" dirty="0" err="1">
                  <a:solidFill>
                    <a:srgbClr val="000000"/>
                  </a:solidFill>
                </a:rPr>
                <a:t>parton</a:t>
              </a:r>
              <a:endParaRPr lang="en-GB" sz="1600" dirty="0">
                <a:solidFill>
                  <a:srgbClr val="000000"/>
                </a:solidFill>
              </a:endParaRPr>
            </a:p>
          </p:txBody>
        </p:sp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1879" y="3403"/>
              <a:ext cx="364" cy="68"/>
              <a:chOff x="2149" y="3148"/>
              <a:chExt cx="630" cy="192"/>
            </a:xfrm>
          </p:grpSpPr>
          <p:sp>
            <p:nvSpPr>
              <p:cNvPr id="49180" name="Freeform 10"/>
              <p:cNvSpPr>
                <a:spLocks noChangeArrowheads="1"/>
              </p:cNvSpPr>
              <p:nvPr/>
            </p:nvSpPr>
            <p:spPr bwMode="auto">
              <a:xfrm>
                <a:off x="2149" y="3148"/>
                <a:ext cx="623" cy="192"/>
              </a:xfrm>
              <a:custGeom>
                <a:avLst/>
                <a:gdLst>
                  <a:gd name="T0" fmla="*/ 0 w 2914"/>
                  <a:gd name="T1" fmla="*/ 0 h 1058"/>
                  <a:gd name="T2" fmla="*/ 0 w 2914"/>
                  <a:gd name="T3" fmla="*/ 0 h 1058"/>
                  <a:gd name="T4" fmla="*/ 0 w 2914"/>
                  <a:gd name="T5" fmla="*/ 0 h 1058"/>
                  <a:gd name="T6" fmla="*/ 0 w 2914"/>
                  <a:gd name="T7" fmla="*/ 0 h 1058"/>
                  <a:gd name="T8" fmla="*/ 0 w 2914"/>
                  <a:gd name="T9" fmla="*/ 0 h 1058"/>
                  <a:gd name="T10" fmla="*/ 0 w 2914"/>
                  <a:gd name="T11" fmla="*/ 0 h 1058"/>
                  <a:gd name="T12" fmla="*/ 0 w 2914"/>
                  <a:gd name="T13" fmla="*/ 0 h 1058"/>
                  <a:gd name="T14" fmla="*/ 0 w 2914"/>
                  <a:gd name="T15" fmla="*/ 0 h 1058"/>
                  <a:gd name="T16" fmla="*/ 0 w 2914"/>
                  <a:gd name="T17" fmla="*/ 0 h 1058"/>
                  <a:gd name="T18" fmla="*/ 0 w 2914"/>
                  <a:gd name="T19" fmla="*/ 0 h 1058"/>
                  <a:gd name="T20" fmla="*/ 0 w 2914"/>
                  <a:gd name="T21" fmla="*/ 0 h 1058"/>
                  <a:gd name="T22" fmla="*/ 0 w 2914"/>
                  <a:gd name="T23" fmla="*/ 0 h 1058"/>
                  <a:gd name="T24" fmla="*/ 0 w 2914"/>
                  <a:gd name="T25" fmla="*/ 0 h 1058"/>
                  <a:gd name="T26" fmla="*/ 0 w 2914"/>
                  <a:gd name="T27" fmla="*/ 0 h 1058"/>
                  <a:gd name="T28" fmla="*/ 0 w 2914"/>
                  <a:gd name="T29" fmla="*/ 0 h 1058"/>
                  <a:gd name="T30" fmla="*/ 0 w 2914"/>
                  <a:gd name="T31" fmla="*/ 0 h 1058"/>
                  <a:gd name="T32" fmla="*/ 0 w 2914"/>
                  <a:gd name="T33" fmla="*/ 0 h 1058"/>
                  <a:gd name="T34" fmla="*/ 0 w 2914"/>
                  <a:gd name="T35" fmla="*/ 0 h 1058"/>
                  <a:gd name="T36" fmla="*/ 0 w 2914"/>
                  <a:gd name="T37" fmla="*/ 0 h 1058"/>
                  <a:gd name="T38" fmla="*/ 0 w 2914"/>
                  <a:gd name="T39" fmla="*/ 0 h 1058"/>
                  <a:gd name="T40" fmla="*/ 0 w 2914"/>
                  <a:gd name="T41" fmla="*/ 0 h 1058"/>
                  <a:gd name="T42" fmla="*/ 0 w 2914"/>
                  <a:gd name="T43" fmla="*/ 0 h 105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914"/>
                  <a:gd name="T67" fmla="*/ 0 h 1058"/>
                  <a:gd name="T68" fmla="*/ 2914 w 2914"/>
                  <a:gd name="T69" fmla="*/ 1058 h 105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914" h="1058">
                    <a:moveTo>
                      <a:pt x="0" y="1057"/>
                    </a:moveTo>
                    <a:cubicBezTo>
                      <a:pt x="125" y="1037"/>
                      <a:pt x="254" y="989"/>
                      <a:pt x="383" y="920"/>
                    </a:cubicBezTo>
                    <a:cubicBezTo>
                      <a:pt x="535" y="834"/>
                      <a:pt x="678" y="522"/>
                      <a:pt x="594" y="390"/>
                    </a:cubicBezTo>
                    <a:cubicBezTo>
                      <a:pt x="474" y="206"/>
                      <a:pt x="316" y="588"/>
                      <a:pt x="311" y="722"/>
                    </a:cubicBezTo>
                    <a:cubicBezTo>
                      <a:pt x="307" y="951"/>
                      <a:pt x="509" y="921"/>
                      <a:pt x="644" y="910"/>
                    </a:cubicBezTo>
                    <a:cubicBezTo>
                      <a:pt x="777" y="908"/>
                      <a:pt x="944" y="814"/>
                      <a:pt x="1058" y="639"/>
                    </a:cubicBezTo>
                    <a:cubicBezTo>
                      <a:pt x="1130" y="519"/>
                      <a:pt x="1151" y="120"/>
                      <a:pt x="946" y="396"/>
                    </a:cubicBezTo>
                    <a:cubicBezTo>
                      <a:pt x="841" y="534"/>
                      <a:pt x="775" y="809"/>
                      <a:pt x="955" y="790"/>
                    </a:cubicBezTo>
                    <a:cubicBezTo>
                      <a:pt x="1081" y="771"/>
                      <a:pt x="1195" y="835"/>
                      <a:pt x="1332" y="776"/>
                    </a:cubicBezTo>
                    <a:cubicBezTo>
                      <a:pt x="1470" y="718"/>
                      <a:pt x="1685" y="538"/>
                      <a:pt x="1652" y="332"/>
                    </a:cubicBezTo>
                    <a:cubicBezTo>
                      <a:pt x="1614" y="139"/>
                      <a:pt x="1288" y="358"/>
                      <a:pt x="1359" y="562"/>
                    </a:cubicBezTo>
                    <a:cubicBezTo>
                      <a:pt x="1420" y="734"/>
                      <a:pt x="1587" y="700"/>
                      <a:pt x="1726" y="680"/>
                    </a:cubicBezTo>
                    <a:cubicBezTo>
                      <a:pt x="1861" y="663"/>
                      <a:pt x="2011" y="572"/>
                      <a:pt x="2133" y="436"/>
                    </a:cubicBezTo>
                    <a:cubicBezTo>
                      <a:pt x="2347" y="200"/>
                      <a:pt x="2076" y="60"/>
                      <a:pt x="1941" y="274"/>
                    </a:cubicBezTo>
                    <a:cubicBezTo>
                      <a:pt x="1828" y="452"/>
                      <a:pt x="1823" y="703"/>
                      <a:pt x="1998" y="659"/>
                    </a:cubicBezTo>
                    <a:cubicBezTo>
                      <a:pt x="2128" y="629"/>
                      <a:pt x="2249" y="700"/>
                      <a:pt x="2381" y="613"/>
                    </a:cubicBezTo>
                    <a:cubicBezTo>
                      <a:pt x="2517" y="522"/>
                      <a:pt x="2676" y="506"/>
                      <a:pt x="2754" y="254"/>
                    </a:cubicBezTo>
                    <a:cubicBezTo>
                      <a:pt x="2842" y="0"/>
                      <a:pt x="2617" y="5"/>
                      <a:pt x="2506" y="166"/>
                    </a:cubicBezTo>
                    <a:cubicBezTo>
                      <a:pt x="2364" y="387"/>
                      <a:pt x="2503" y="550"/>
                      <a:pt x="2628" y="535"/>
                    </a:cubicBezTo>
                    <a:lnTo>
                      <a:pt x="2746" y="540"/>
                    </a:lnTo>
                    <a:lnTo>
                      <a:pt x="2878" y="522"/>
                    </a:lnTo>
                    <a:lnTo>
                      <a:pt x="2913" y="511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600" u="sng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>
                <a:off x="2194" y="3173"/>
                <a:ext cx="585" cy="141"/>
                <a:chOff x="2256" y="2878"/>
                <a:chExt cx="620" cy="177"/>
              </a:xfrm>
            </p:grpSpPr>
            <p:sp>
              <p:nvSpPr>
                <p:cNvPr id="49182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2256" y="2878"/>
                  <a:ext cx="621" cy="177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183" name="Line 13"/>
                <p:cNvSpPr>
                  <a:spLocks noChangeShapeType="1"/>
                </p:cNvSpPr>
                <p:nvPr/>
              </p:nvSpPr>
              <p:spPr bwMode="auto">
                <a:xfrm>
                  <a:off x="2256" y="2887"/>
                  <a:ext cx="606" cy="164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2241" y="3493"/>
              <a:ext cx="379" cy="63"/>
              <a:chOff x="3933" y="3400"/>
              <a:chExt cx="655" cy="177"/>
            </a:xfrm>
          </p:grpSpPr>
          <p:sp>
            <p:nvSpPr>
              <p:cNvPr id="49176" name="Freeform 15"/>
              <p:cNvSpPr>
                <a:spLocks noChangeArrowheads="1"/>
              </p:cNvSpPr>
              <p:nvPr/>
            </p:nvSpPr>
            <p:spPr bwMode="auto">
              <a:xfrm>
                <a:off x="3933" y="3408"/>
                <a:ext cx="655" cy="169"/>
              </a:xfrm>
              <a:custGeom>
                <a:avLst/>
                <a:gdLst>
                  <a:gd name="T0" fmla="*/ 0 w 3063"/>
                  <a:gd name="T1" fmla="*/ 0 h 935"/>
                  <a:gd name="T2" fmla="*/ 0 w 3063"/>
                  <a:gd name="T3" fmla="*/ 0 h 935"/>
                  <a:gd name="T4" fmla="*/ 0 w 3063"/>
                  <a:gd name="T5" fmla="*/ 0 h 935"/>
                  <a:gd name="T6" fmla="*/ 0 w 3063"/>
                  <a:gd name="T7" fmla="*/ 0 h 935"/>
                  <a:gd name="T8" fmla="*/ 0 w 3063"/>
                  <a:gd name="T9" fmla="*/ 0 h 935"/>
                  <a:gd name="T10" fmla="*/ 0 w 3063"/>
                  <a:gd name="T11" fmla="*/ 0 h 935"/>
                  <a:gd name="T12" fmla="*/ 0 w 3063"/>
                  <a:gd name="T13" fmla="*/ 0 h 935"/>
                  <a:gd name="T14" fmla="*/ 0 w 3063"/>
                  <a:gd name="T15" fmla="*/ 0 h 935"/>
                  <a:gd name="T16" fmla="*/ 0 w 3063"/>
                  <a:gd name="T17" fmla="*/ 0 h 935"/>
                  <a:gd name="T18" fmla="*/ 0 w 3063"/>
                  <a:gd name="T19" fmla="*/ 0 h 935"/>
                  <a:gd name="T20" fmla="*/ 0 w 3063"/>
                  <a:gd name="T21" fmla="*/ 0 h 935"/>
                  <a:gd name="T22" fmla="*/ 0 w 3063"/>
                  <a:gd name="T23" fmla="*/ 0 h 935"/>
                  <a:gd name="T24" fmla="*/ 0 w 3063"/>
                  <a:gd name="T25" fmla="*/ 0 h 935"/>
                  <a:gd name="T26" fmla="*/ 0 w 3063"/>
                  <a:gd name="T27" fmla="*/ 0 h 935"/>
                  <a:gd name="T28" fmla="*/ 0 w 3063"/>
                  <a:gd name="T29" fmla="*/ 0 h 935"/>
                  <a:gd name="T30" fmla="*/ 0 w 3063"/>
                  <a:gd name="T31" fmla="*/ 0 h 935"/>
                  <a:gd name="T32" fmla="*/ 0 w 3063"/>
                  <a:gd name="T33" fmla="*/ 0 h 935"/>
                  <a:gd name="T34" fmla="*/ 0 w 3063"/>
                  <a:gd name="T35" fmla="*/ 0 h 935"/>
                  <a:gd name="T36" fmla="*/ 0 w 3063"/>
                  <a:gd name="T37" fmla="*/ 0 h 935"/>
                  <a:gd name="T38" fmla="*/ 0 w 3063"/>
                  <a:gd name="T39" fmla="*/ 0 h 935"/>
                  <a:gd name="T40" fmla="*/ 0 w 3063"/>
                  <a:gd name="T41" fmla="*/ 0 h 935"/>
                  <a:gd name="T42" fmla="*/ 0 w 3063"/>
                  <a:gd name="T43" fmla="*/ 0 h 93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063"/>
                  <a:gd name="T67" fmla="*/ 0 h 935"/>
                  <a:gd name="T68" fmla="*/ 3063 w 3063"/>
                  <a:gd name="T69" fmla="*/ 935 h 93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063" h="935">
                    <a:moveTo>
                      <a:pt x="3062" y="243"/>
                    </a:moveTo>
                    <a:cubicBezTo>
                      <a:pt x="2936" y="229"/>
                      <a:pt x="2797" y="242"/>
                      <a:pt x="2651" y="274"/>
                    </a:cubicBezTo>
                    <a:cubicBezTo>
                      <a:pt x="2478" y="318"/>
                      <a:pt x="2240" y="578"/>
                      <a:pt x="2277" y="727"/>
                    </a:cubicBezTo>
                    <a:cubicBezTo>
                      <a:pt x="2331" y="934"/>
                      <a:pt x="2608" y="609"/>
                      <a:pt x="2655" y="481"/>
                    </a:cubicBezTo>
                    <a:cubicBezTo>
                      <a:pt x="2735" y="264"/>
                      <a:pt x="2531" y="241"/>
                      <a:pt x="2399" y="216"/>
                    </a:cubicBezTo>
                    <a:cubicBezTo>
                      <a:pt x="2270" y="184"/>
                      <a:pt x="2080" y="231"/>
                      <a:pt x="1914" y="368"/>
                    </a:cubicBezTo>
                    <a:cubicBezTo>
                      <a:pt x="1806" y="464"/>
                      <a:pt x="1656" y="841"/>
                      <a:pt x="1942" y="630"/>
                    </a:cubicBezTo>
                    <a:cubicBezTo>
                      <a:pt x="2088" y="524"/>
                      <a:pt x="2240" y="278"/>
                      <a:pt x="2062" y="249"/>
                    </a:cubicBezTo>
                    <a:cubicBezTo>
                      <a:pt x="1934" y="235"/>
                      <a:pt x="1847" y="144"/>
                      <a:pt x="1697" y="166"/>
                    </a:cubicBezTo>
                    <a:cubicBezTo>
                      <a:pt x="1545" y="186"/>
                      <a:pt x="1281" y="301"/>
                      <a:pt x="1246" y="507"/>
                    </a:cubicBezTo>
                    <a:cubicBezTo>
                      <a:pt x="1219" y="702"/>
                      <a:pt x="1602" y="577"/>
                      <a:pt x="1601" y="363"/>
                    </a:cubicBezTo>
                    <a:cubicBezTo>
                      <a:pt x="1599" y="183"/>
                      <a:pt x="1427" y="172"/>
                      <a:pt x="1288" y="156"/>
                    </a:cubicBezTo>
                    <a:cubicBezTo>
                      <a:pt x="1154" y="137"/>
                      <a:pt x="979" y="185"/>
                      <a:pt x="819" y="283"/>
                    </a:cubicBezTo>
                    <a:cubicBezTo>
                      <a:pt x="538" y="454"/>
                      <a:pt x="751" y="657"/>
                      <a:pt x="951" y="487"/>
                    </a:cubicBezTo>
                    <a:cubicBezTo>
                      <a:pt x="1115" y="347"/>
                      <a:pt x="1202" y="108"/>
                      <a:pt x="1021" y="105"/>
                    </a:cubicBezTo>
                    <a:cubicBezTo>
                      <a:pt x="888" y="100"/>
                      <a:pt x="795" y="0"/>
                      <a:pt x="640" y="50"/>
                    </a:cubicBezTo>
                    <a:cubicBezTo>
                      <a:pt x="481" y="100"/>
                      <a:pt x="322" y="75"/>
                      <a:pt x="165" y="295"/>
                    </a:cubicBezTo>
                    <a:cubicBezTo>
                      <a:pt x="0" y="516"/>
                      <a:pt x="216" y="569"/>
                      <a:pt x="374" y="443"/>
                    </a:cubicBezTo>
                    <a:cubicBezTo>
                      <a:pt x="582" y="269"/>
                      <a:pt x="503" y="78"/>
                      <a:pt x="378" y="59"/>
                    </a:cubicBezTo>
                    <a:lnTo>
                      <a:pt x="266" y="25"/>
                    </a:lnTo>
                    <a:lnTo>
                      <a:pt x="135" y="6"/>
                    </a:lnTo>
                    <a:lnTo>
                      <a:pt x="97" y="8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600" u="sng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6" name="Group 16"/>
              <p:cNvGrpSpPr>
                <a:grpSpLocks/>
              </p:cNvGrpSpPr>
              <p:nvPr/>
            </p:nvGrpSpPr>
            <p:grpSpPr bwMode="auto">
              <a:xfrm>
                <a:off x="3933" y="3400"/>
                <a:ext cx="585" cy="141"/>
                <a:chOff x="4096" y="3163"/>
                <a:chExt cx="620" cy="177"/>
              </a:xfrm>
            </p:grpSpPr>
            <p:sp>
              <p:nvSpPr>
                <p:cNvPr id="49178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4096" y="3163"/>
                  <a:ext cx="621" cy="177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179" name="Line 18"/>
                <p:cNvSpPr>
                  <a:spLocks noChangeShapeType="1"/>
                </p:cNvSpPr>
                <p:nvPr/>
              </p:nvSpPr>
              <p:spPr bwMode="auto">
                <a:xfrm>
                  <a:off x="4096" y="3172"/>
                  <a:ext cx="606" cy="164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49173" name="Line 28"/>
            <p:cNvSpPr>
              <a:spLocks noChangeShapeType="1"/>
            </p:cNvSpPr>
            <p:nvPr/>
          </p:nvSpPr>
          <p:spPr bwMode="auto">
            <a:xfrm>
              <a:off x="2624" y="3474"/>
              <a:ext cx="16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74" name="Oval 29"/>
            <p:cNvSpPr>
              <a:spLocks noChangeArrowheads="1"/>
            </p:cNvSpPr>
            <p:nvPr/>
          </p:nvSpPr>
          <p:spPr bwMode="auto">
            <a:xfrm>
              <a:off x="650" y="3465"/>
              <a:ext cx="58" cy="64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600" u="sng">
                <a:solidFill>
                  <a:srgbClr val="000000"/>
                </a:solidFill>
              </a:endParaRPr>
            </a:p>
          </p:txBody>
        </p:sp>
        <p:sp>
          <p:nvSpPr>
            <p:cNvPr id="49175" name="Text Box 32"/>
            <p:cNvSpPr txBox="1">
              <a:spLocks noChangeArrowheads="1"/>
            </p:cNvSpPr>
            <p:nvPr/>
          </p:nvSpPr>
          <p:spPr bwMode="auto">
            <a:xfrm>
              <a:off x="1069" y="3094"/>
              <a:ext cx="1701" cy="15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buClr>
                  <a:srgbClr val="000000"/>
                </a:buClr>
                <a:buSzPct val="27000"/>
                <a:buFont typeface="StarBats" charset="0"/>
                <a:buNone/>
              </a:pPr>
              <a:r>
                <a:rPr lang="en-GB" sz="1600" b="0" i="1" dirty="0">
                  <a:solidFill>
                    <a:srgbClr val="000000"/>
                  </a:solidFill>
                </a:rPr>
                <a:t>hot and dense</a:t>
              </a:r>
              <a:r>
                <a:rPr lang="en-GB" sz="1600" b="0" i="1" dirty="0" smtClean="0">
                  <a:solidFill>
                    <a:srgbClr val="000000"/>
                  </a:solidFill>
                </a:rPr>
                <a:t> QCD matter</a:t>
              </a:r>
              <a:endParaRPr lang="en-GB" sz="1600" b="0" i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49162" name="Text Box 4"/>
          <p:cNvSpPr txBox="1">
            <a:spLocks noChangeArrowheads="1"/>
          </p:cNvSpPr>
          <p:nvPr/>
        </p:nvSpPr>
        <p:spPr bwMode="auto">
          <a:xfrm>
            <a:off x="420481" y="1165780"/>
            <a:ext cx="4606418" cy="4905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40000"/>
              </a:spcBef>
              <a:spcAft>
                <a:spcPts val="0"/>
              </a:spcAft>
            </a:pPr>
            <a:r>
              <a:rPr lang="en-US" sz="2300" b="0" dirty="0" smtClean="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(1) Radiative parton energy loss is colour charge dependent (</a:t>
            </a:r>
            <a:r>
              <a:rPr lang="en-US" sz="2300" b="0" dirty="0" err="1" smtClean="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Casimir</a:t>
            </a:r>
            <a:r>
              <a:rPr lang="en-US" sz="2300" b="0" dirty="0" smtClean="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 coupling factor </a:t>
            </a:r>
            <a:r>
              <a:rPr lang="en-US" sz="2300" b="0" i="1" dirty="0" smtClean="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C</a:t>
            </a:r>
            <a:r>
              <a:rPr lang="en-US" sz="2300" b="0" baseline="-25000" dirty="0" smtClean="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R</a:t>
            </a:r>
            <a:r>
              <a:rPr lang="en-US" sz="2300" b="0" dirty="0" smtClean="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)</a:t>
            </a:r>
            <a:br>
              <a:rPr lang="en-US" sz="2300" b="0" dirty="0" smtClean="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</a:br>
            <a:r>
              <a:rPr lang="en-US" sz="1200" b="0" i="1" dirty="0" smtClean="0">
                <a:solidFill>
                  <a:srgbClr val="000000"/>
                </a:solidFill>
                <a:latin typeface="Times New Roman"/>
                <a:ea typeface="Arial" pitchFamily="-112" charset="0"/>
                <a:cs typeface="Times New Roman"/>
              </a:rPr>
              <a:t>R. </a:t>
            </a:r>
            <a:r>
              <a:rPr lang="en-US" sz="1200" b="0" i="1" dirty="0" err="1" smtClean="0">
                <a:solidFill>
                  <a:srgbClr val="000000"/>
                </a:solidFill>
                <a:latin typeface="Times New Roman"/>
                <a:ea typeface="Arial" pitchFamily="-112" charset="0"/>
                <a:cs typeface="Times New Roman"/>
              </a:rPr>
              <a:t>Baier</a:t>
            </a:r>
            <a:r>
              <a:rPr lang="en-US" sz="1200" b="0" i="1" dirty="0" smtClean="0">
                <a:solidFill>
                  <a:srgbClr val="000000"/>
                </a:solidFill>
                <a:latin typeface="Times New Roman"/>
                <a:ea typeface="Arial" pitchFamily="-112" charset="0"/>
                <a:cs typeface="Times New Roman"/>
              </a:rPr>
              <a:t> et al., </a:t>
            </a:r>
            <a:r>
              <a:rPr lang="en-US" sz="1200" b="0" i="1" dirty="0" err="1" smtClean="0">
                <a:solidFill>
                  <a:srgbClr val="000000"/>
                </a:solidFill>
                <a:latin typeface="Times New Roman"/>
                <a:ea typeface="Arial" pitchFamily="-112" charset="0"/>
                <a:cs typeface="Times New Roman"/>
              </a:rPr>
              <a:t>Nucl</a:t>
            </a:r>
            <a:r>
              <a:rPr lang="en-US" sz="1200" b="0" i="1" dirty="0" smtClean="0">
                <a:solidFill>
                  <a:srgbClr val="000000"/>
                </a:solidFill>
                <a:latin typeface="Times New Roman"/>
                <a:ea typeface="Arial" pitchFamily="-112" charset="0"/>
                <a:cs typeface="Times New Roman"/>
              </a:rPr>
              <a:t>. Phys. B483, 291 (1997) (“BDMPS”)</a:t>
            </a:r>
          </a:p>
          <a:p>
            <a:pPr algn="l">
              <a:spcBef>
                <a:spcPct val="40000"/>
              </a:spcBef>
              <a:spcAft>
                <a:spcPts val="1800"/>
              </a:spcAft>
            </a:pPr>
            <a:endParaRPr lang="en-US" sz="2300" b="0" dirty="0" smtClean="0">
              <a:solidFill>
                <a:srgbClr val="000000"/>
              </a:solidFill>
            </a:endParaRPr>
          </a:p>
          <a:p>
            <a:pPr algn="l">
              <a:spcBef>
                <a:spcPct val="40000"/>
              </a:spcBef>
              <a:spcAft>
                <a:spcPts val="1800"/>
              </a:spcAft>
            </a:pPr>
            <a:r>
              <a:rPr lang="en-US" sz="2300" b="0" dirty="0" smtClean="0"/>
              <a:t>(2) </a:t>
            </a:r>
            <a:r>
              <a:rPr lang="en-US" sz="2300" b="0" dirty="0">
                <a:solidFill>
                  <a:srgbClr val="CC3300"/>
                </a:solidFill>
              </a:rPr>
              <a:t>Dead-cone </a:t>
            </a:r>
            <a:r>
              <a:rPr lang="en-US" sz="2300" b="0" dirty="0" smtClean="0">
                <a:solidFill>
                  <a:srgbClr val="CC3300"/>
                </a:solidFill>
              </a:rPr>
              <a:t>effect:</a:t>
            </a:r>
            <a:r>
              <a:rPr lang="en-US" sz="2300" b="0" dirty="0" smtClean="0">
                <a:solidFill>
                  <a:srgbClr val="000000"/>
                </a:solidFill>
              </a:rPr>
              <a:t> gluon </a:t>
            </a:r>
            <a:r>
              <a:rPr lang="en-US" sz="2300" b="0" dirty="0">
                <a:solidFill>
                  <a:srgbClr val="000000"/>
                </a:solidFill>
              </a:rPr>
              <a:t>radiation suppressed at</a:t>
            </a:r>
            <a:r>
              <a:rPr lang="en-US" sz="2300" b="0" dirty="0" smtClean="0">
                <a:solidFill>
                  <a:srgbClr val="000000"/>
                </a:solidFill>
              </a:rPr>
              <a:t> small </a:t>
            </a:r>
            <a:r>
              <a:rPr lang="en-US" sz="2300" b="0" dirty="0">
                <a:solidFill>
                  <a:srgbClr val="000000"/>
                </a:solidFill>
              </a:rPr>
              <a:t>angles (</a:t>
            </a:r>
            <a:r>
              <a:rPr lang="en-US" sz="2300" b="0" dirty="0" err="1">
                <a:solidFill>
                  <a:srgbClr val="000000"/>
                </a:solidFill>
                <a:latin typeface="Symbol" pitchFamily="-112" charset="2"/>
              </a:rPr>
              <a:t>q</a:t>
            </a:r>
            <a:r>
              <a:rPr lang="en-US" sz="2300" b="0" dirty="0">
                <a:solidFill>
                  <a:srgbClr val="000000"/>
                </a:solidFill>
              </a:rPr>
              <a:t> &lt; </a:t>
            </a:r>
            <a:r>
              <a:rPr lang="en-US" sz="2300" b="0" i="1" dirty="0" err="1">
                <a:solidFill>
                  <a:srgbClr val="000000"/>
                </a:solidFill>
              </a:rPr>
              <a:t>m</a:t>
            </a:r>
            <a:r>
              <a:rPr lang="en-US" sz="2300" b="0" baseline="-25000" dirty="0" err="1">
                <a:solidFill>
                  <a:srgbClr val="000000"/>
                </a:solidFill>
              </a:rPr>
              <a:t>Q</a:t>
            </a:r>
            <a:r>
              <a:rPr lang="en-US" sz="2300" b="0" dirty="0">
                <a:solidFill>
                  <a:srgbClr val="000000"/>
                </a:solidFill>
              </a:rPr>
              <a:t>/</a:t>
            </a:r>
            <a:r>
              <a:rPr lang="en-US" sz="2300" b="0" i="1" dirty="0">
                <a:solidFill>
                  <a:srgbClr val="000000"/>
                </a:solidFill>
              </a:rPr>
              <a:t>E</a:t>
            </a:r>
            <a:r>
              <a:rPr lang="en-US" sz="2300" b="0" baseline="-25000" dirty="0">
                <a:solidFill>
                  <a:srgbClr val="000000"/>
                </a:solidFill>
              </a:rPr>
              <a:t>Q</a:t>
            </a:r>
            <a:r>
              <a:rPr lang="en-US" sz="2300" b="0" dirty="0" smtClean="0">
                <a:solidFill>
                  <a:srgbClr val="000000"/>
                </a:solidFill>
              </a:rPr>
              <a:t>)</a:t>
            </a:r>
            <a:br>
              <a:rPr lang="en-US" sz="2300" b="0" dirty="0" smtClean="0">
                <a:solidFill>
                  <a:srgbClr val="000000"/>
                </a:solidFill>
              </a:rPr>
            </a:br>
            <a:r>
              <a:rPr lang="en-GB" sz="1200" b="0" i="1" dirty="0" smtClean="0">
                <a:solidFill>
                  <a:srgbClr val="000000"/>
                </a:solidFill>
                <a:latin typeface="Times New Roman" pitchFamily="-112" charset="0"/>
              </a:rPr>
              <a:t>Y</a:t>
            </a:r>
            <a:r>
              <a:rPr lang="en-GB" sz="1200" b="0" i="1" dirty="0">
                <a:solidFill>
                  <a:srgbClr val="000000"/>
                </a:solidFill>
                <a:latin typeface="Times New Roman" pitchFamily="-112" charset="0"/>
              </a:rPr>
              <a:t>. </a:t>
            </a:r>
            <a:r>
              <a:rPr lang="en-GB" sz="1200" b="0" i="1" dirty="0" err="1">
                <a:solidFill>
                  <a:srgbClr val="000000"/>
                </a:solidFill>
                <a:latin typeface="Times New Roman" pitchFamily="-112" charset="0"/>
              </a:rPr>
              <a:t>Dokshitzer</a:t>
            </a:r>
            <a:r>
              <a:rPr lang="en-GB" sz="1200" b="0" i="1" dirty="0">
                <a:solidFill>
                  <a:srgbClr val="000000"/>
                </a:solidFill>
                <a:latin typeface="Times New Roman" pitchFamily="-112" charset="0"/>
              </a:rPr>
              <a:t>, D. </a:t>
            </a:r>
            <a:r>
              <a:rPr lang="en-GB" sz="1200" b="0" i="1" dirty="0" err="1">
                <a:solidFill>
                  <a:srgbClr val="000000"/>
                </a:solidFill>
                <a:latin typeface="Times New Roman" pitchFamily="-112" charset="0"/>
              </a:rPr>
              <a:t>Kharzeev</a:t>
            </a:r>
            <a:r>
              <a:rPr lang="en-GB" sz="1200" b="0" i="1" dirty="0">
                <a:solidFill>
                  <a:srgbClr val="000000"/>
                </a:solidFill>
                <a:latin typeface="Times New Roman" pitchFamily="-112" charset="0"/>
              </a:rPr>
              <a:t>, PLB 519, 199 (2001), </a:t>
            </a:r>
            <a:r>
              <a:rPr lang="en-US" sz="1200" b="0" i="1" dirty="0">
                <a:solidFill>
                  <a:srgbClr val="000000"/>
                </a:solidFill>
                <a:latin typeface="Times New Roman" pitchFamily="-112" charset="0"/>
              </a:rPr>
              <a:t>hep-ph/</a:t>
            </a:r>
            <a:r>
              <a:rPr lang="en-US" sz="1200" b="0" i="1" dirty="0" smtClean="0">
                <a:solidFill>
                  <a:srgbClr val="000000"/>
                </a:solidFill>
                <a:latin typeface="Times New Roman" pitchFamily="-112" charset="0"/>
              </a:rPr>
              <a:t>0106202</a:t>
            </a:r>
            <a:endParaRPr lang="en-US" sz="2300" b="0" i="1" dirty="0" smtClean="0">
              <a:solidFill>
                <a:srgbClr val="000000"/>
              </a:solidFill>
              <a:sym typeface="Symbol" pitchFamily="-112" charset="2"/>
            </a:endParaRPr>
          </a:p>
          <a:p>
            <a:pPr algn="l">
              <a:spcBef>
                <a:spcPct val="40000"/>
              </a:spcBef>
              <a:spcAft>
                <a:spcPts val="1800"/>
              </a:spcAft>
            </a:pPr>
            <a:r>
              <a:rPr lang="en-US" sz="2300" b="0" i="1" dirty="0" smtClean="0">
                <a:solidFill>
                  <a:srgbClr val="000000"/>
                </a:solidFill>
                <a:sym typeface="Symbol" pitchFamily="-112" charset="2"/>
              </a:rPr>
              <a:t></a:t>
            </a:r>
            <a:r>
              <a:rPr lang="en-US" sz="2300" b="0" i="1" dirty="0" err="1" smtClean="0">
                <a:solidFill>
                  <a:srgbClr val="000000"/>
                </a:solidFill>
                <a:sym typeface="Symbol" pitchFamily="-112" charset="2"/>
              </a:rPr>
              <a:t>E</a:t>
            </a:r>
            <a:r>
              <a:rPr lang="en-US" sz="2300" b="0" baseline="-25000" dirty="0" err="1" smtClean="0">
                <a:solidFill>
                  <a:srgbClr val="000000"/>
                </a:solidFill>
                <a:sym typeface="Symbol" pitchFamily="-112" charset="2"/>
              </a:rPr>
              <a:t>g</a:t>
            </a:r>
            <a:r>
              <a:rPr lang="en-US" sz="2300" b="0" i="1" dirty="0" smtClean="0">
                <a:solidFill>
                  <a:srgbClr val="000000"/>
                </a:solidFill>
                <a:sym typeface="Symbol" pitchFamily="-112" charset="2"/>
              </a:rPr>
              <a:t> </a:t>
            </a:r>
            <a:r>
              <a:rPr lang="en-US" sz="2300" b="0" i="1" dirty="0">
                <a:solidFill>
                  <a:srgbClr val="000000"/>
                </a:solidFill>
                <a:sym typeface="Symbol" pitchFamily="-112" charset="2"/>
              </a:rPr>
              <a:t>&gt; </a:t>
            </a:r>
            <a:r>
              <a:rPr lang="en-US" sz="2300" b="0" i="1" dirty="0" err="1" smtClean="0">
                <a:solidFill>
                  <a:srgbClr val="000000"/>
                </a:solidFill>
                <a:sym typeface="Symbol" pitchFamily="-112" charset="2"/>
              </a:rPr>
              <a:t>E</a:t>
            </a:r>
            <a:r>
              <a:rPr lang="en-US" sz="2300" b="0" baseline="-25000" dirty="0" err="1" smtClean="0">
                <a:solidFill>
                  <a:srgbClr val="000000"/>
                </a:solidFill>
                <a:sym typeface="Symbol" pitchFamily="-112" charset="2"/>
              </a:rPr>
              <a:t>u,d,s</a:t>
            </a:r>
            <a:r>
              <a:rPr lang="en-US" sz="2300" b="0" dirty="0" smtClean="0">
                <a:solidFill>
                  <a:srgbClr val="000000"/>
                </a:solidFill>
                <a:sym typeface="Symbol" pitchFamily="-112" charset="2"/>
              </a:rPr>
              <a:t> </a:t>
            </a:r>
            <a:r>
              <a:rPr lang="en-US" sz="2300" b="0" i="1" dirty="0">
                <a:solidFill>
                  <a:srgbClr val="000000"/>
                </a:solidFill>
                <a:sym typeface="Symbol" pitchFamily="-112" charset="2"/>
              </a:rPr>
              <a:t>&gt; </a:t>
            </a:r>
            <a:r>
              <a:rPr lang="en-US" sz="2300" b="0" i="1" dirty="0" err="1" smtClean="0">
                <a:solidFill>
                  <a:srgbClr val="000000"/>
                </a:solidFill>
                <a:sym typeface="Symbol" pitchFamily="-112" charset="2"/>
              </a:rPr>
              <a:t>E</a:t>
            </a:r>
            <a:r>
              <a:rPr lang="en-US" sz="2300" b="0" baseline="-25000" dirty="0" err="1" smtClean="0">
                <a:solidFill>
                  <a:srgbClr val="000000"/>
                </a:solidFill>
                <a:sym typeface="Symbol" pitchFamily="-112" charset="2"/>
              </a:rPr>
              <a:t>c</a:t>
            </a:r>
            <a:r>
              <a:rPr lang="en-US" sz="2300" b="0" i="1" dirty="0" smtClean="0">
                <a:solidFill>
                  <a:srgbClr val="000000"/>
                </a:solidFill>
                <a:sym typeface="Symbol" pitchFamily="-112" charset="2"/>
              </a:rPr>
              <a:t> &gt; </a:t>
            </a:r>
            <a:r>
              <a:rPr lang="en-US" sz="2300" b="0" i="1" dirty="0" err="1" smtClean="0">
                <a:solidFill>
                  <a:srgbClr val="000000"/>
                </a:solidFill>
                <a:sym typeface="Symbol" pitchFamily="-112" charset="2"/>
              </a:rPr>
              <a:t>E</a:t>
            </a:r>
            <a:r>
              <a:rPr lang="en-US" sz="2300" b="0" baseline="-25000" dirty="0" err="1" smtClean="0">
                <a:solidFill>
                  <a:srgbClr val="000000"/>
                </a:solidFill>
                <a:sym typeface="Symbol" pitchFamily="-112" charset="2"/>
              </a:rPr>
              <a:t>b</a:t>
            </a:r>
            <a:endParaRPr lang="en-US" sz="2300" b="0" baseline="-25000" dirty="0" smtClean="0">
              <a:solidFill>
                <a:srgbClr val="000000"/>
              </a:solidFill>
              <a:sym typeface="Symbol" pitchFamily="-112" charset="2"/>
            </a:endParaRPr>
          </a:p>
          <a:p>
            <a:pPr algn="l">
              <a:spcBef>
                <a:spcPct val="40000"/>
              </a:spcBef>
              <a:spcAft>
                <a:spcPts val="1800"/>
              </a:spcAft>
            </a:pPr>
            <a:r>
              <a:rPr lang="en-US" sz="2300" i="1" dirty="0" err="1" smtClean="0">
                <a:solidFill>
                  <a:srgbClr val="000090"/>
                </a:solidFill>
                <a:sym typeface="Symbol" pitchFamily="-112" charset="2"/>
              </a:rPr>
              <a:t>R</a:t>
            </a:r>
            <a:r>
              <a:rPr lang="en-US" sz="2300" baseline="-25000" dirty="0" err="1" smtClean="0">
                <a:solidFill>
                  <a:srgbClr val="000090"/>
                </a:solidFill>
                <a:sym typeface="Symbol" pitchFamily="-112" charset="2"/>
              </a:rPr>
              <a:t>AA</a:t>
            </a:r>
            <a:r>
              <a:rPr lang="en-US" sz="2300" dirty="0" err="1" smtClean="0">
                <a:solidFill>
                  <a:srgbClr val="000090"/>
                </a:solidFill>
                <a:sym typeface="Symbol" pitchFamily="-112" charset="2"/>
              </a:rPr>
              <a:t>(</a:t>
            </a:r>
            <a:r>
              <a:rPr lang="en-US" sz="2300" dirty="0" err="1" smtClean="0">
                <a:solidFill>
                  <a:srgbClr val="000090"/>
                </a:solidFill>
                <a:latin typeface="Symbol" charset="2"/>
                <a:cs typeface="Symbol" charset="2"/>
                <a:sym typeface="Symbol" pitchFamily="-112" charset="2"/>
              </a:rPr>
              <a:t>p</a:t>
            </a:r>
            <a:r>
              <a:rPr lang="en-US" sz="2300" dirty="0" smtClean="0">
                <a:solidFill>
                  <a:srgbClr val="000090"/>
                </a:solidFill>
                <a:sym typeface="Symbol" pitchFamily="-112" charset="2"/>
              </a:rPr>
              <a:t>) </a:t>
            </a:r>
            <a:r>
              <a:rPr lang="en-US" sz="2300" i="1" dirty="0" smtClean="0">
                <a:solidFill>
                  <a:srgbClr val="000090"/>
                </a:solidFill>
                <a:sym typeface="Symbol" pitchFamily="-112" charset="2"/>
              </a:rPr>
              <a:t>&lt; R</a:t>
            </a:r>
            <a:r>
              <a:rPr lang="en-US" sz="2300" baseline="-25000" dirty="0" smtClean="0">
                <a:solidFill>
                  <a:srgbClr val="000090"/>
                </a:solidFill>
                <a:sym typeface="Symbol" pitchFamily="-112" charset="2"/>
              </a:rPr>
              <a:t>AA</a:t>
            </a:r>
            <a:r>
              <a:rPr lang="en-US" sz="2300" dirty="0" smtClean="0">
                <a:solidFill>
                  <a:srgbClr val="000090"/>
                </a:solidFill>
                <a:sym typeface="Symbol" pitchFamily="-112" charset="2"/>
              </a:rPr>
              <a:t>(D) </a:t>
            </a:r>
            <a:r>
              <a:rPr lang="en-US" sz="2300" i="1" dirty="0" smtClean="0">
                <a:solidFill>
                  <a:srgbClr val="000090"/>
                </a:solidFill>
                <a:sym typeface="Symbol" pitchFamily="-112" charset="2"/>
              </a:rPr>
              <a:t>&lt; R</a:t>
            </a:r>
            <a:r>
              <a:rPr lang="en-US" sz="2300" baseline="-25000" dirty="0" smtClean="0">
                <a:solidFill>
                  <a:srgbClr val="000090"/>
                </a:solidFill>
                <a:sym typeface="Symbol" pitchFamily="-112" charset="2"/>
              </a:rPr>
              <a:t>AA</a:t>
            </a:r>
            <a:r>
              <a:rPr lang="en-US" sz="2300" dirty="0" smtClean="0">
                <a:solidFill>
                  <a:srgbClr val="000090"/>
                </a:solidFill>
                <a:sym typeface="Symbol" pitchFamily="-112" charset="2"/>
              </a:rPr>
              <a:t>(B) </a:t>
            </a:r>
            <a:endParaRPr lang="en-US" sz="2300" dirty="0">
              <a:solidFill>
                <a:srgbClr val="000090"/>
              </a:solidFill>
              <a:sym typeface="Symbol" pitchFamily="-112" charset="2"/>
            </a:endParaRPr>
          </a:p>
        </p:txBody>
      </p:sp>
      <p:sp>
        <p:nvSpPr>
          <p:cNvPr id="49165" name="Slide Number Placeholder 5"/>
          <p:cNvSpPr txBox="1">
            <a:spLocks/>
          </p:cNvSpPr>
          <p:nvPr/>
        </p:nvSpPr>
        <p:spPr bwMode="auto">
          <a:xfrm>
            <a:off x="6932613" y="6557963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ECEAEC97-E211-8C40-B563-BF1A7C71C848}" type="slidenum">
              <a:rPr lang="en-US" sz="1400" b="0">
                <a:solidFill>
                  <a:srgbClr val="808080"/>
                </a:solidFill>
                <a:ea typeface="Arial" pitchFamily="-112" charset="0"/>
                <a:cs typeface="Arial" pitchFamily="-112" charset="0"/>
              </a:rPr>
              <a:pPr algn="r"/>
              <a:t>5</a:t>
            </a:fld>
            <a:endParaRPr lang="en-US" sz="1400" b="0">
              <a:solidFill>
                <a:srgbClr val="808080"/>
              </a:solidFill>
              <a:ea typeface="Arial" pitchFamily="-112" charset="0"/>
              <a:cs typeface="Arial" pitchFamily="-112" charset="0"/>
            </a:endParaRPr>
          </a:p>
        </p:txBody>
      </p:sp>
      <p:graphicFrame>
        <p:nvGraphicFramePr>
          <p:cNvPr id="9113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8434804"/>
              </p:ext>
            </p:extLst>
          </p:nvPr>
        </p:nvGraphicFramePr>
        <p:xfrm>
          <a:off x="670363" y="2608484"/>
          <a:ext cx="2649235" cy="48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818" name="Equation" r:id="rId4" imgW="1295400" imgH="215900" progId="Equation.3">
                  <p:embed/>
                </p:oleObj>
              </mc:Choice>
              <mc:Fallback>
                <p:oleObj name="Equation" r:id="rId4" imgW="1295400" imgH="2159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363" y="2608484"/>
                        <a:ext cx="2649235" cy="485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66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 Mischke (Utrecht)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184312" y="-29089"/>
            <a:ext cx="2756333" cy="76944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b="0" dirty="0" smtClean="0">
                <a:solidFill>
                  <a:srgbClr val="000090"/>
                </a:solidFill>
                <a:latin typeface="Arial Narrow" pitchFamily="-112" charset="0"/>
              </a:rPr>
              <a:t>Experiments</a:t>
            </a:r>
            <a:endParaRPr lang="en-GB" sz="4400" b="0" dirty="0">
              <a:solidFill>
                <a:srgbClr val="000090"/>
              </a:solidFill>
              <a:latin typeface="Arial Narrow" pitchFamily="-112" charset="0"/>
            </a:endParaRPr>
          </a:p>
        </p:txBody>
      </p:sp>
      <p:pic>
        <p:nvPicPr>
          <p:cNvPr id="8" name="Picture 4" descr="ALIce_SETUP_final_cf"/>
          <p:cNvPicPr>
            <a:picLocks noChangeAspect="1" noChangeArrowheads="1"/>
          </p:cNvPicPr>
          <p:nvPr/>
        </p:nvPicPr>
        <p:blipFill>
          <a:blip r:embed="rId2"/>
          <a:srcRect r="4427"/>
          <a:stretch>
            <a:fillRect/>
          </a:stretch>
        </p:blipFill>
        <p:spPr bwMode="auto">
          <a:xfrm>
            <a:off x="171454" y="869448"/>
            <a:ext cx="4246236" cy="3018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211696" y="3868826"/>
            <a:ext cx="429102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Aft>
                <a:spcPts val="0"/>
              </a:spcAft>
              <a:buFont typeface="Arial" pitchFamily="32" charset="0"/>
              <a:buChar char="•"/>
            </a:pPr>
            <a:r>
              <a:rPr lang="en-US" sz="1400" b="0" dirty="0" smtClean="0">
                <a:latin typeface="Arial" pitchFamily="32" charset="0"/>
              </a:rPr>
              <a:t> PID over a very broad momentum range</a:t>
            </a:r>
            <a:r>
              <a:rPr lang="en-US" sz="1000" b="0" dirty="0" smtClean="0">
                <a:latin typeface="Arial" pitchFamily="32" charset="0"/>
              </a:rPr>
              <a:t> (&gt;100 </a:t>
            </a:r>
            <a:r>
              <a:rPr lang="en-US" sz="1000" b="0" dirty="0" err="1" smtClean="0">
                <a:latin typeface="Arial" pitchFamily="32" charset="0"/>
              </a:rPr>
              <a:t>MeV/c</a:t>
            </a:r>
            <a:r>
              <a:rPr lang="en-US" sz="1000" b="0" dirty="0" smtClean="0">
                <a:latin typeface="Arial" pitchFamily="32" charset="0"/>
              </a:rPr>
              <a:t>)</a:t>
            </a:r>
          </a:p>
          <a:p>
            <a:pPr algn="l">
              <a:spcAft>
                <a:spcPts val="0"/>
              </a:spcAft>
              <a:buFont typeface="Arial" pitchFamily="32" charset="0"/>
              <a:buChar char="•"/>
            </a:pPr>
            <a:r>
              <a:rPr lang="en-US" sz="1400" b="0" dirty="0" smtClean="0">
                <a:latin typeface="Arial" pitchFamily="32" charset="0"/>
              </a:rPr>
              <a:t> Large acceptance in azimuth</a:t>
            </a:r>
          </a:p>
          <a:p>
            <a:pPr algn="l">
              <a:spcAft>
                <a:spcPts val="0"/>
              </a:spcAft>
              <a:buFont typeface="Arial" pitchFamily="32" charset="0"/>
              <a:buChar char="•"/>
            </a:pPr>
            <a:r>
              <a:rPr lang="en-US" sz="1400" b="0" dirty="0" smtClean="0">
                <a:latin typeface="Arial" pitchFamily="32" charset="0"/>
              </a:rPr>
              <a:t> Mid-rapidity coverage |</a:t>
            </a:r>
            <a:r>
              <a:rPr lang="en-US" sz="1400" b="0" dirty="0" smtClean="0">
                <a:latin typeface="Arial" pitchFamily="32" charset="0"/>
                <a:sym typeface="Symbol" pitchFamily="32" charset="2"/>
              </a:rPr>
              <a:t>| &lt; 0.9</a:t>
            </a:r>
            <a:r>
              <a:rPr lang="en-US" sz="1400" b="0" dirty="0" smtClean="0">
                <a:latin typeface="Arial" pitchFamily="32" charset="0"/>
              </a:rPr>
              <a:t> and -</a:t>
            </a:r>
            <a:r>
              <a:rPr lang="en-US" sz="1400" b="0" dirty="0" smtClean="0">
                <a:latin typeface="Arial" pitchFamily="32" charset="0"/>
              </a:rPr>
              <a:t>4 &lt; </a:t>
            </a:r>
            <a:r>
              <a:rPr lang="en-US" sz="1400" b="0" dirty="0" smtClean="0">
                <a:latin typeface="Arial" pitchFamily="32" charset="0"/>
                <a:sym typeface="Symbol" pitchFamily="32" charset="2"/>
              </a:rPr>
              <a:t> </a:t>
            </a:r>
            <a:r>
              <a:rPr lang="en-US" sz="1400" b="0" dirty="0" smtClean="0">
                <a:latin typeface="Arial" pitchFamily="32" charset="0"/>
              </a:rPr>
              <a:t>&lt; -</a:t>
            </a:r>
            <a:r>
              <a:rPr lang="en-US" sz="1400" b="0" dirty="0" smtClean="0">
                <a:latin typeface="Arial" pitchFamily="32" charset="0"/>
              </a:rPr>
              <a:t>2.5 in forward region</a:t>
            </a:r>
          </a:p>
          <a:p>
            <a:pPr algn="l">
              <a:spcAft>
                <a:spcPts val="0"/>
              </a:spcAft>
              <a:buFont typeface="Arial" pitchFamily="32" charset="0"/>
              <a:buChar char="•"/>
            </a:pPr>
            <a:r>
              <a:rPr lang="en-US" sz="1400" b="0" dirty="0" smtClean="0">
                <a:latin typeface="Arial" pitchFamily="32" charset="0"/>
              </a:rPr>
              <a:t> Impact parameter resolution better than 65 </a:t>
            </a:r>
            <a:r>
              <a:rPr lang="en-US" sz="1400" b="0" dirty="0" smtClean="0">
                <a:latin typeface="Symbol" charset="2"/>
                <a:cs typeface="Symbol" charset="2"/>
              </a:rPr>
              <a:t>m</a:t>
            </a:r>
            <a:r>
              <a:rPr lang="en-US" sz="1400" b="0" dirty="0" smtClean="0">
                <a:latin typeface="Arial" pitchFamily="32" charset="0"/>
              </a:rPr>
              <a:t>m for </a:t>
            </a:r>
            <a:r>
              <a:rPr lang="en-US" sz="1400" b="0" dirty="0" err="1" smtClean="0">
                <a:latin typeface="Arial" pitchFamily="32" charset="0"/>
              </a:rPr>
              <a:t>p</a:t>
            </a:r>
            <a:r>
              <a:rPr lang="en-US" sz="1400" b="0" baseline="-25000" dirty="0" err="1" smtClean="0">
                <a:latin typeface="Arial" pitchFamily="32" charset="0"/>
              </a:rPr>
              <a:t>T</a:t>
            </a:r>
            <a:r>
              <a:rPr lang="en-US" sz="1400" b="0" dirty="0" smtClean="0">
                <a:latin typeface="Arial" pitchFamily="32" charset="0"/>
              </a:rPr>
              <a:t> &gt; 1 GeV/c</a:t>
            </a:r>
          </a:p>
        </p:txBody>
      </p:sp>
      <p:pic>
        <p:nvPicPr>
          <p:cNvPr id="11" name="Picture 4" descr="CMS_and_CASTO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8065" y="797179"/>
            <a:ext cx="3976255" cy="2646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4531218" y="2923746"/>
            <a:ext cx="322879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Aft>
                <a:spcPts val="0"/>
              </a:spcAft>
              <a:buFont typeface="Arial" pitchFamily="32" charset="0"/>
              <a:buChar char="•"/>
            </a:pPr>
            <a:r>
              <a:rPr lang="en-US" sz="1400" b="0" dirty="0" smtClean="0">
                <a:solidFill>
                  <a:srgbClr val="000000"/>
                </a:solidFill>
                <a:latin typeface="Arial" pitchFamily="32" charset="0"/>
              </a:rPr>
              <a:t> Tracking (</a:t>
            </a:r>
            <a:r>
              <a:rPr lang="en-US" sz="1400" b="0" dirty="0" err="1" smtClean="0">
                <a:solidFill>
                  <a:srgbClr val="000000"/>
                </a:solidFill>
                <a:latin typeface="Arial" pitchFamily="32" charset="0"/>
              </a:rPr>
              <a:t>p</a:t>
            </a:r>
            <a:r>
              <a:rPr lang="en-US" sz="1400" b="0" baseline="-25000" dirty="0" err="1" smtClean="0">
                <a:solidFill>
                  <a:srgbClr val="000000"/>
                </a:solidFill>
                <a:latin typeface="Arial" pitchFamily="32" charset="0"/>
              </a:rPr>
              <a:t>T</a:t>
            </a:r>
            <a:r>
              <a:rPr lang="en-US" sz="1400" b="0" dirty="0" smtClean="0">
                <a:solidFill>
                  <a:srgbClr val="000000"/>
                </a:solidFill>
                <a:latin typeface="Arial" pitchFamily="32" charset="0"/>
              </a:rPr>
              <a:t> resolution: 1-2% </a:t>
            </a:r>
            <a:br>
              <a:rPr lang="en-US" sz="1400" b="0" dirty="0" smtClean="0">
                <a:solidFill>
                  <a:srgbClr val="000000"/>
                </a:solidFill>
                <a:latin typeface="Arial" pitchFamily="32" charset="0"/>
              </a:rPr>
            </a:br>
            <a:r>
              <a:rPr lang="en-US" sz="1400" b="0" dirty="0" smtClean="0">
                <a:solidFill>
                  <a:srgbClr val="000000"/>
                </a:solidFill>
                <a:latin typeface="Arial" pitchFamily="32" charset="0"/>
              </a:rPr>
              <a:t>up to </a:t>
            </a:r>
            <a:r>
              <a:rPr lang="en-US" sz="1400" b="0" dirty="0" err="1" smtClean="0">
                <a:solidFill>
                  <a:srgbClr val="000000"/>
                </a:solidFill>
                <a:latin typeface="Arial" pitchFamily="32" charset="0"/>
              </a:rPr>
              <a:t>p</a:t>
            </a:r>
            <a:r>
              <a:rPr lang="en-US" sz="1400" b="0" baseline="-25000" dirty="0" err="1" smtClean="0">
                <a:solidFill>
                  <a:srgbClr val="000000"/>
                </a:solidFill>
                <a:latin typeface="Arial" pitchFamily="32" charset="0"/>
              </a:rPr>
              <a:t>T</a:t>
            </a:r>
            <a:r>
              <a:rPr lang="en-US" sz="1400" b="0" dirty="0" smtClean="0">
                <a:solidFill>
                  <a:srgbClr val="000000"/>
                </a:solidFill>
                <a:latin typeface="Arial" pitchFamily="32" charset="0"/>
              </a:rPr>
              <a:t> ~ 100 </a:t>
            </a:r>
            <a:r>
              <a:rPr lang="en-US" sz="1400" b="0" dirty="0" err="1" smtClean="0">
                <a:solidFill>
                  <a:srgbClr val="000000"/>
                </a:solidFill>
                <a:latin typeface="Arial" pitchFamily="32" charset="0"/>
              </a:rPr>
              <a:t>GeV/c</a:t>
            </a:r>
            <a:r>
              <a:rPr lang="en-US" sz="1400" b="0" dirty="0" smtClean="0">
                <a:solidFill>
                  <a:srgbClr val="000000"/>
                </a:solidFill>
                <a:latin typeface="Arial" pitchFamily="32" charset="0"/>
              </a:rPr>
              <a:t>) and </a:t>
            </a:r>
            <a:r>
              <a:rPr lang="en-US" sz="1400" b="0" dirty="0" err="1" smtClean="0">
                <a:solidFill>
                  <a:srgbClr val="000000"/>
                </a:solidFill>
                <a:latin typeface="Arial" pitchFamily="32" charset="0"/>
              </a:rPr>
              <a:t>calorimetry</a:t>
            </a:r>
            <a:r>
              <a:rPr lang="en-US" sz="1400" b="0" dirty="0" smtClean="0">
                <a:solidFill>
                  <a:srgbClr val="000000"/>
                </a:solidFill>
                <a:latin typeface="Arial" pitchFamily="32" charset="0"/>
              </a:rPr>
              <a:t> </a:t>
            </a:r>
          </a:p>
          <a:p>
            <a:pPr algn="l">
              <a:spcAft>
                <a:spcPts val="0"/>
              </a:spcAft>
              <a:buFont typeface="Arial" pitchFamily="32" charset="0"/>
              <a:buChar char="•"/>
            </a:pPr>
            <a:r>
              <a:rPr lang="en-US" sz="1400" b="0" dirty="0" smtClean="0">
                <a:solidFill>
                  <a:srgbClr val="000000"/>
                </a:solidFill>
                <a:latin typeface="Arial" pitchFamily="32" charset="0"/>
              </a:rPr>
              <a:t> Trigger selectivity over a large range in rapidity and full azimuth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2198" y="942077"/>
            <a:ext cx="613554" cy="612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96" y="999797"/>
            <a:ext cx="546383" cy="7200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708529" y="5432064"/>
            <a:ext cx="304817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b="0" dirty="0" smtClean="0"/>
              <a:t>Three main subsystems with a full coverage in azimuth: </a:t>
            </a:r>
          </a:p>
          <a:p>
            <a:pPr algn="l">
              <a:buFont typeface="Arial"/>
              <a:buChar char="•"/>
            </a:pPr>
            <a:r>
              <a:rPr lang="en-US" sz="1400" b="0" dirty="0" smtClean="0"/>
              <a:t> Inner Detector: tracking |</a:t>
            </a:r>
            <a:r>
              <a:rPr lang="en-US" sz="1400" b="0" dirty="0" err="1" smtClean="0"/>
              <a:t>η</a:t>
            </a:r>
            <a:r>
              <a:rPr lang="en-US" sz="1400" b="0" dirty="0" smtClean="0"/>
              <a:t>| &lt; 2.5 </a:t>
            </a:r>
          </a:p>
          <a:p>
            <a:pPr algn="l">
              <a:buFont typeface="Arial"/>
              <a:buChar char="•"/>
            </a:pPr>
            <a:r>
              <a:rPr lang="en-US" sz="1400" b="0" dirty="0" smtClean="0"/>
              <a:t> Calorimetry |</a:t>
            </a:r>
            <a:r>
              <a:rPr lang="en-US" sz="1400" b="0" dirty="0" err="1" smtClean="0"/>
              <a:t>η</a:t>
            </a:r>
            <a:r>
              <a:rPr lang="en-US" sz="1400" b="0" dirty="0" smtClean="0"/>
              <a:t>| &lt; 4.9 </a:t>
            </a:r>
          </a:p>
          <a:p>
            <a:pPr algn="l">
              <a:buFont typeface="Arial"/>
              <a:buChar char="•"/>
            </a:pPr>
            <a:r>
              <a:rPr lang="en-US" sz="1400" b="0" dirty="0" smtClean="0"/>
              <a:t> Muon Spectrometer |</a:t>
            </a:r>
            <a:r>
              <a:rPr lang="en-US" sz="1400" b="0" dirty="0" err="1" smtClean="0"/>
              <a:t>η</a:t>
            </a:r>
            <a:r>
              <a:rPr lang="en-US" sz="1400" b="0" dirty="0" smtClean="0"/>
              <a:t>| &lt; 2.7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1596" y="3968372"/>
            <a:ext cx="4454864" cy="288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9707" y="5862498"/>
            <a:ext cx="483478" cy="720000"/>
          </a:xfrm>
          <a:prstGeom prst="rect">
            <a:avLst/>
          </a:prstGeom>
        </p:spPr>
      </p:pic>
      <p:sp>
        <p:nvSpPr>
          <p:cNvPr id="20" name="Footer Placeholder 1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 Mischke (Utrecht)</a:t>
            </a:r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CA790B6-3DE3-224A-B164-0E89BB3F0D3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ICNFP 2013</a:t>
            </a:r>
            <a:endParaRPr lang="en-US" dirty="0"/>
          </a:p>
        </p:txBody>
      </p:sp>
      <p:pic>
        <p:nvPicPr>
          <p:cNvPr id="13" name="Picture 12" descr="2011 PbPb ru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21" y="985225"/>
            <a:ext cx="4464379" cy="38052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9988" y="3050640"/>
            <a:ext cx="7255896" cy="48074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418" y="1005461"/>
            <a:ext cx="3887788" cy="280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2219317" y="-29089"/>
            <a:ext cx="4686324" cy="76944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b="0" dirty="0" smtClean="0">
                <a:solidFill>
                  <a:srgbClr val="000090"/>
                </a:solidFill>
                <a:latin typeface="Arial Narrow" pitchFamily="-112" charset="0"/>
              </a:rPr>
              <a:t>Typical event displays</a:t>
            </a:r>
            <a:endParaRPr lang="en-GB" sz="4400" b="0" dirty="0">
              <a:solidFill>
                <a:srgbClr val="000090"/>
              </a:solidFill>
              <a:latin typeface="Arial Narrow" pitchFamily="-11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616" y="1045002"/>
            <a:ext cx="546383" cy="72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9285" y="2901678"/>
            <a:ext cx="613554" cy="612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2912" y="5767285"/>
            <a:ext cx="519088" cy="77303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auto">
          <a:xfrm>
            <a:off x="8776043" y="6231848"/>
            <a:ext cx="664694" cy="819043"/>
          </a:xfrm>
          <a:prstGeom prst="rect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8799783" y="3214909"/>
            <a:ext cx="664694" cy="999007"/>
          </a:xfrm>
          <a:prstGeom prst="rect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83011" y="5277384"/>
            <a:ext cx="35548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b="0" dirty="0" err="1" smtClean="0">
                <a:solidFill>
                  <a:srgbClr val="000090"/>
                </a:solidFill>
                <a:latin typeface="Arial" pitchFamily="38" charset="0"/>
                <a:ea typeface="Arial" pitchFamily="38" charset="0"/>
                <a:cs typeface="Arial" pitchFamily="38" charset="0"/>
              </a:rPr>
              <a:t>Pb-Pb</a:t>
            </a:r>
            <a:r>
              <a:rPr lang="en-US" b="0" dirty="0" smtClean="0">
                <a:solidFill>
                  <a:srgbClr val="000090"/>
                </a:solidFill>
                <a:latin typeface="Arial" pitchFamily="38" charset="0"/>
                <a:ea typeface="Arial" pitchFamily="38" charset="0"/>
                <a:cs typeface="Arial" pitchFamily="38" charset="0"/>
              </a:rPr>
              <a:t> at √</a:t>
            </a:r>
            <a:r>
              <a:rPr lang="en-US" b="0" dirty="0" err="1" smtClean="0">
                <a:solidFill>
                  <a:srgbClr val="000090"/>
                </a:solidFill>
                <a:latin typeface="Arial" pitchFamily="38" charset="0"/>
                <a:ea typeface="Arial" pitchFamily="38" charset="0"/>
                <a:cs typeface="Arial" pitchFamily="38" charset="0"/>
              </a:rPr>
              <a:t>s</a:t>
            </a:r>
            <a:r>
              <a:rPr lang="en-US" b="0" baseline="-25000" dirty="0" smtClean="0">
                <a:solidFill>
                  <a:srgbClr val="000090"/>
                </a:solidFill>
                <a:latin typeface="Arial" pitchFamily="38" charset="0"/>
                <a:ea typeface="Arial" pitchFamily="38" charset="0"/>
                <a:cs typeface="Arial" pitchFamily="38" charset="0"/>
              </a:rPr>
              <a:t> </a:t>
            </a:r>
            <a:r>
              <a:rPr lang="en-US" b="0" dirty="0" smtClean="0">
                <a:solidFill>
                  <a:srgbClr val="000090"/>
                </a:solidFill>
                <a:latin typeface="Arial" pitchFamily="38" charset="0"/>
                <a:ea typeface="Arial" pitchFamily="38" charset="0"/>
                <a:cs typeface="Arial" pitchFamily="38" charset="0"/>
              </a:rPr>
              <a:t>= 2.76 </a:t>
            </a:r>
            <a:r>
              <a:rPr lang="en-US" b="0" dirty="0" err="1" smtClean="0">
                <a:solidFill>
                  <a:srgbClr val="000090"/>
                </a:solidFill>
                <a:latin typeface="Arial" pitchFamily="38" charset="0"/>
                <a:ea typeface="Arial" pitchFamily="38" charset="0"/>
                <a:cs typeface="Arial" pitchFamily="38" charset="0"/>
              </a:rPr>
              <a:t>TeV</a:t>
            </a:r>
            <a:r>
              <a:rPr lang="en-US" b="0" dirty="0" smtClean="0">
                <a:solidFill>
                  <a:srgbClr val="000090"/>
                </a:solidFill>
                <a:latin typeface="Arial" pitchFamily="38" charset="0"/>
                <a:ea typeface="Arial" pitchFamily="38" charset="0"/>
                <a:cs typeface="Arial" pitchFamily="38" charset="0"/>
              </a:rPr>
              <a:t> per nucleon-nucleon pair</a:t>
            </a: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 Mischke (Utrecht)</a:t>
            </a:r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CA790B6-3DE3-224A-B164-0E89BB3F0D3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3068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hem_view_bbba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228" y="1228019"/>
            <a:ext cx="3722505" cy="5400000"/>
          </a:xfrm>
          <a:prstGeom prst="rect">
            <a:avLst/>
          </a:prstGeom>
        </p:spPr>
      </p:pic>
      <p:sp>
        <p:nvSpPr>
          <p:cNvPr id="386055" name="Rectangle 7"/>
          <p:cNvSpPr>
            <a:spLocks noGrp="1" noChangeArrowheads="1"/>
          </p:cNvSpPr>
          <p:nvPr>
            <p:ph idx="1"/>
          </p:nvPr>
        </p:nvSpPr>
        <p:spPr bwMode="auto">
          <a:xfrm>
            <a:off x="628545" y="1019226"/>
            <a:ext cx="6297035" cy="5376808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5000"/>
              </a:lnSpc>
              <a:spcBef>
                <a:spcPct val="350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0000"/>
                </a:solidFill>
                <a:latin typeface="Arial" pitchFamily="38" charset="0"/>
              </a:rPr>
              <a:t>Full reconstruction of open charmed </a:t>
            </a:r>
            <a:r>
              <a:rPr lang="en-US" sz="2000" b="1" dirty="0" smtClean="0">
                <a:solidFill>
                  <a:srgbClr val="000000"/>
                </a:solidFill>
                <a:latin typeface="Arial" pitchFamily="38" charset="0"/>
              </a:rPr>
              <a:t>mesons</a:t>
            </a:r>
          </a:p>
          <a:p>
            <a:pPr>
              <a:lnSpc>
                <a:spcPct val="95000"/>
              </a:lnSpc>
              <a:spcBef>
                <a:spcPct val="35000"/>
              </a:spcBef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rgbClr val="000000"/>
                </a:solidFill>
                <a:latin typeface="Arial" pitchFamily="38" charset="0"/>
              </a:rPr>
              <a:t>	</a:t>
            </a:r>
            <a:r>
              <a:rPr lang="en-US" sz="1800" dirty="0" smtClean="0">
                <a:solidFill>
                  <a:srgbClr val="000090"/>
                </a:solidFill>
                <a:latin typeface="Arial" pitchFamily="38" charset="0"/>
              </a:rPr>
              <a:t>e.g.: D</a:t>
            </a:r>
            <a:r>
              <a:rPr lang="en-US" sz="1800" baseline="30000" dirty="0" smtClean="0">
                <a:solidFill>
                  <a:srgbClr val="000090"/>
                </a:solidFill>
                <a:latin typeface="Arial" pitchFamily="38" charset="0"/>
              </a:rPr>
              <a:t>0</a:t>
            </a:r>
            <a:r>
              <a:rPr lang="en-US" sz="1800" dirty="0" smtClean="0">
                <a:solidFill>
                  <a:srgbClr val="000090"/>
                </a:solidFill>
                <a:latin typeface="Arial" pitchFamily="38" charset="0"/>
              </a:rPr>
              <a:t> </a:t>
            </a:r>
            <a:r>
              <a:rPr lang="en-US" sz="1800" dirty="0">
                <a:solidFill>
                  <a:srgbClr val="000090"/>
                </a:solidFill>
                <a:latin typeface="Arial" pitchFamily="38" charset="0"/>
                <a:sym typeface="Symbol" pitchFamily="38" charset="2"/>
              </a:rPr>
              <a:t></a:t>
            </a:r>
            <a:r>
              <a:rPr lang="en-US" sz="1800" dirty="0">
                <a:solidFill>
                  <a:srgbClr val="000090"/>
                </a:solidFill>
                <a:latin typeface="Arial" pitchFamily="38" charset="0"/>
              </a:rPr>
              <a:t> K</a:t>
            </a:r>
            <a:r>
              <a:rPr lang="en-US" sz="1800" baseline="30000" dirty="0">
                <a:solidFill>
                  <a:srgbClr val="000090"/>
                </a:solidFill>
                <a:latin typeface="Arial" pitchFamily="38" charset="0"/>
              </a:rPr>
              <a:t>-</a:t>
            </a:r>
            <a:r>
              <a:rPr lang="en-US" sz="1800" dirty="0">
                <a:solidFill>
                  <a:srgbClr val="000090"/>
                </a:solidFill>
                <a:latin typeface="Arial" pitchFamily="38" charset="0"/>
              </a:rPr>
              <a:t> +</a:t>
            </a:r>
            <a:r>
              <a:rPr lang="en-US" sz="1800" dirty="0">
                <a:solidFill>
                  <a:srgbClr val="000090"/>
                </a:solidFill>
              </a:rPr>
              <a:t> </a:t>
            </a:r>
            <a:r>
              <a:rPr lang="en-US" sz="1800" dirty="0">
                <a:solidFill>
                  <a:srgbClr val="000090"/>
                </a:solidFill>
                <a:latin typeface="Symbol" pitchFamily="38" charset="2"/>
              </a:rPr>
              <a:t>p</a:t>
            </a:r>
            <a:r>
              <a:rPr lang="en-US" sz="1800" baseline="30000" dirty="0" smtClean="0">
                <a:solidFill>
                  <a:srgbClr val="000090"/>
                </a:solidFill>
                <a:latin typeface="Arial" pitchFamily="38" charset="0"/>
              </a:rPr>
              <a:t>+</a:t>
            </a:r>
            <a:r>
              <a:rPr lang="en-US" sz="1800" dirty="0" smtClean="0">
                <a:solidFill>
                  <a:srgbClr val="000090"/>
                </a:solidFill>
              </a:rPr>
              <a:t>	 </a:t>
            </a:r>
            <a:r>
              <a:rPr lang="en-US" sz="1800" dirty="0" smtClean="0">
                <a:solidFill>
                  <a:srgbClr val="000090"/>
                </a:solidFill>
                <a:latin typeface="Arial" pitchFamily="38" charset="0"/>
                <a:sym typeface="Symbol" pitchFamily="38" charset="2"/>
              </a:rPr>
              <a:t>BR </a:t>
            </a:r>
            <a:r>
              <a:rPr lang="en-US" sz="1800" dirty="0">
                <a:solidFill>
                  <a:srgbClr val="000090"/>
                </a:solidFill>
                <a:latin typeface="Arial" pitchFamily="38" charset="0"/>
                <a:sym typeface="Symbol" pitchFamily="38" charset="2"/>
              </a:rPr>
              <a:t>= 3.89</a:t>
            </a:r>
            <a:r>
              <a:rPr lang="en-US" sz="1800" dirty="0" smtClean="0">
                <a:solidFill>
                  <a:srgbClr val="000090"/>
                </a:solidFill>
                <a:latin typeface="Arial" pitchFamily="38" charset="0"/>
                <a:sym typeface="Symbol" pitchFamily="38" charset="2"/>
              </a:rPr>
              <a:t>%</a:t>
            </a:r>
            <a:r>
              <a:rPr lang="en-US" sz="1800" dirty="0" smtClean="0">
                <a:solidFill>
                  <a:srgbClr val="000090"/>
                </a:solidFill>
                <a:latin typeface="Arial" pitchFamily="38" charset="0"/>
              </a:rPr>
              <a:t>, </a:t>
            </a:r>
            <a:r>
              <a:rPr lang="en-US" sz="1800" i="1" dirty="0" smtClean="0">
                <a:solidFill>
                  <a:srgbClr val="000090"/>
                </a:solidFill>
                <a:latin typeface="Arial" pitchFamily="32" charset="0"/>
                <a:sym typeface="Symbol" pitchFamily="32" charset="2"/>
              </a:rPr>
              <a:t>c</a:t>
            </a:r>
            <a:r>
              <a:rPr lang="en-US" sz="1800" dirty="0" smtClean="0">
                <a:solidFill>
                  <a:srgbClr val="000090"/>
                </a:solidFill>
                <a:latin typeface="Arial" pitchFamily="32" charset="0"/>
                <a:sym typeface="Symbol" pitchFamily="32" charset="2"/>
              </a:rPr>
              <a:t> = 123 m</a:t>
            </a:r>
            <a:endParaRPr lang="en-US" sz="1800" dirty="0" smtClean="0">
              <a:solidFill>
                <a:srgbClr val="000090"/>
              </a:solidFill>
              <a:latin typeface="Arial" pitchFamily="38" charset="0"/>
              <a:sym typeface="Symbol" pitchFamily="32" charset="2"/>
            </a:endParaRPr>
          </a:p>
          <a:p>
            <a:pPr>
              <a:lnSpc>
                <a:spcPct val="95000"/>
              </a:lnSpc>
              <a:spcBef>
                <a:spcPct val="3500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000090"/>
                </a:solidFill>
                <a:latin typeface="Arial" pitchFamily="38" charset="0"/>
                <a:sym typeface="Symbol" pitchFamily="32" charset="2"/>
              </a:rPr>
              <a:t>	- </a:t>
            </a:r>
            <a:r>
              <a:rPr lang="en-US" sz="1800" dirty="0" smtClean="0">
                <a:solidFill>
                  <a:srgbClr val="000090"/>
                </a:solidFill>
                <a:latin typeface="Arial" pitchFamily="38" charset="0"/>
              </a:rPr>
              <a:t>direct </a:t>
            </a:r>
            <a:r>
              <a:rPr lang="en-US" sz="1800" dirty="0">
                <a:solidFill>
                  <a:srgbClr val="000090"/>
                </a:solidFill>
                <a:latin typeface="Arial" pitchFamily="38" charset="0"/>
              </a:rPr>
              <a:t>clean probe: signal in invariant mass</a:t>
            </a:r>
            <a:r>
              <a:rPr lang="en-US" sz="1800" dirty="0" smtClean="0">
                <a:solidFill>
                  <a:srgbClr val="000090"/>
                </a:solidFill>
                <a:latin typeface="Arial" pitchFamily="38" charset="0"/>
              </a:rPr>
              <a:t> </a:t>
            </a:r>
            <a:br>
              <a:rPr lang="en-US" sz="1800" dirty="0" smtClean="0">
                <a:solidFill>
                  <a:srgbClr val="000090"/>
                </a:solidFill>
                <a:latin typeface="Arial" pitchFamily="38" charset="0"/>
              </a:rPr>
            </a:br>
            <a:r>
              <a:rPr lang="en-US" sz="1800" dirty="0" smtClean="0">
                <a:solidFill>
                  <a:srgbClr val="000090"/>
                </a:solidFill>
                <a:latin typeface="Arial" pitchFamily="38" charset="0"/>
              </a:rPr>
              <a:t>  distribution</a:t>
            </a:r>
          </a:p>
          <a:p>
            <a:pPr>
              <a:lnSpc>
                <a:spcPct val="95000"/>
              </a:lnSpc>
              <a:spcBef>
                <a:spcPct val="3500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000090"/>
                </a:solidFill>
                <a:latin typeface="Arial" pitchFamily="38" charset="0"/>
                <a:sym typeface="Wingdings"/>
              </a:rPr>
              <a:t>	- </a:t>
            </a:r>
            <a:r>
              <a:rPr lang="en-US" sz="1800" dirty="0" smtClean="0">
                <a:solidFill>
                  <a:srgbClr val="000090"/>
                </a:solidFill>
                <a:latin typeface="Arial" pitchFamily="38" charset="0"/>
              </a:rPr>
              <a:t>difficulty</a:t>
            </a:r>
            <a:r>
              <a:rPr lang="en-US" sz="1800" dirty="0">
                <a:solidFill>
                  <a:srgbClr val="000090"/>
                </a:solidFill>
                <a:latin typeface="Arial" pitchFamily="38" charset="0"/>
              </a:rPr>
              <a:t>: large combinatorial </a:t>
            </a:r>
            <a:r>
              <a:rPr lang="en-US" sz="1800" dirty="0" smtClean="0">
                <a:solidFill>
                  <a:srgbClr val="000090"/>
                </a:solidFill>
                <a:latin typeface="Arial" pitchFamily="38" charset="0"/>
              </a:rPr>
              <a:t>background  </a:t>
            </a:r>
            <a:br>
              <a:rPr lang="en-US" sz="1800" dirty="0" smtClean="0">
                <a:solidFill>
                  <a:srgbClr val="000090"/>
                </a:solidFill>
                <a:latin typeface="Arial" pitchFamily="38" charset="0"/>
              </a:rPr>
            </a:br>
            <a:r>
              <a:rPr lang="en-US" sz="1800" dirty="0" smtClean="0">
                <a:solidFill>
                  <a:srgbClr val="000090"/>
                </a:solidFill>
                <a:latin typeface="Arial" pitchFamily="38" charset="0"/>
              </a:rPr>
              <a:t>  especially </a:t>
            </a:r>
            <a:r>
              <a:rPr lang="en-US" sz="1800" dirty="0">
                <a:solidFill>
                  <a:srgbClr val="000090"/>
                </a:solidFill>
                <a:latin typeface="Arial" pitchFamily="38" charset="0"/>
              </a:rPr>
              <a:t>in a high multiplicity </a:t>
            </a:r>
            <a:r>
              <a:rPr lang="en-US" sz="1800" dirty="0" smtClean="0">
                <a:solidFill>
                  <a:srgbClr val="000090"/>
                </a:solidFill>
                <a:latin typeface="Arial" pitchFamily="38" charset="0"/>
              </a:rPr>
              <a:t>environment  </a:t>
            </a:r>
          </a:p>
          <a:p>
            <a:pPr>
              <a:lnSpc>
                <a:spcPct val="95000"/>
              </a:lnSpc>
              <a:spcBef>
                <a:spcPct val="3500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000090"/>
                </a:solidFill>
                <a:latin typeface="Arial" pitchFamily="38" charset="0"/>
              </a:rPr>
              <a:t>	- mixed-event subtraction and</a:t>
            </a:r>
            <a:r>
              <a:rPr lang="en-US" sz="1800" dirty="0">
                <a:solidFill>
                  <a:srgbClr val="000090"/>
                </a:solidFill>
                <a:latin typeface="Arial" pitchFamily="38" charset="0"/>
              </a:rPr>
              <a:t>/or vertex tracker </a:t>
            </a:r>
            <a:r>
              <a:rPr lang="en-US" sz="1800" dirty="0" smtClean="0">
                <a:solidFill>
                  <a:srgbClr val="000090"/>
                </a:solidFill>
                <a:latin typeface="Arial" pitchFamily="38" charset="0"/>
              </a:rPr>
              <a:t>needed</a:t>
            </a:r>
            <a:endParaRPr lang="en-US" sz="900" dirty="0" smtClean="0">
              <a:solidFill>
                <a:schemeClr val="accent2"/>
              </a:solidFill>
              <a:latin typeface="Arial" pitchFamily="38" charset="0"/>
            </a:endParaRPr>
          </a:p>
          <a:p>
            <a:pPr>
              <a:lnSpc>
                <a:spcPct val="95000"/>
              </a:lnSpc>
              <a:spcBef>
                <a:spcPct val="35000"/>
              </a:spcBef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rgbClr val="000000"/>
                </a:solidFill>
                <a:latin typeface="Arial" pitchFamily="38" charset="0"/>
              </a:rPr>
              <a:t>Semi-</a:t>
            </a:r>
            <a:r>
              <a:rPr lang="en-US" sz="2000" b="1" dirty="0" err="1" smtClean="0">
                <a:solidFill>
                  <a:srgbClr val="000000"/>
                </a:solidFill>
                <a:latin typeface="Arial" pitchFamily="38" charset="0"/>
              </a:rPr>
              <a:t>leptonic</a:t>
            </a:r>
            <a:r>
              <a:rPr lang="en-US" sz="2000" b="1" dirty="0" smtClean="0">
                <a:solidFill>
                  <a:srgbClr val="000000"/>
                </a:solidFill>
                <a:latin typeface="Arial" pitchFamily="38" charset="0"/>
              </a:rPr>
              <a:t> decay of D and B mesons</a:t>
            </a:r>
          </a:p>
          <a:p>
            <a:pPr>
              <a:lnSpc>
                <a:spcPct val="95000"/>
              </a:lnSpc>
              <a:spcBef>
                <a:spcPct val="35000"/>
              </a:spcBef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rgbClr val="000000"/>
                </a:solidFill>
                <a:latin typeface="Arial" pitchFamily="38" charset="0"/>
              </a:rPr>
              <a:t>	</a:t>
            </a:r>
            <a:r>
              <a:rPr lang="en-US" sz="1800" dirty="0" err="1" smtClean="0">
                <a:solidFill>
                  <a:srgbClr val="000090"/>
                </a:solidFill>
                <a:latin typeface="Arial" pitchFamily="38" charset="0"/>
              </a:rPr>
              <a:t>c</a:t>
            </a:r>
            <a:r>
              <a:rPr lang="en-US" sz="1800" dirty="0" smtClean="0">
                <a:solidFill>
                  <a:srgbClr val="000090"/>
                </a:solidFill>
                <a:latin typeface="Arial" pitchFamily="38" charset="0"/>
              </a:rPr>
              <a:t> </a:t>
            </a:r>
            <a:r>
              <a:rPr lang="en-US" sz="1800" dirty="0" err="1" smtClean="0">
                <a:solidFill>
                  <a:srgbClr val="000090"/>
                </a:solidFill>
                <a:latin typeface="Arial" pitchFamily="38" charset="0"/>
                <a:sym typeface="Symbol" pitchFamily="38" charset="2"/>
              </a:rPr>
              <a:t></a:t>
            </a:r>
            <a:r>
              <a:rPr lang="en-US" sz="1800" dirty="0" smtClean="0">
                <a:solidFill>
                  <a:srgbClr val="000090"/>
                </a:solidFill>
                <a:latin typeface="Arial" pitchFamily="38" charset="0"/>
              </a:rPr>
              <a:t> lepton + X	BR = 9.6%</a:t>
            </a:r>
          </a:p>
          <a:p>
            <a:pPr>
              <a:lnSpc>
                <a:spcPct val="95000"/>
              </a:lnSpc>
              <a:spcBef>
                <a:spcPct val="3500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000090"/>
                </a:solidFill>
                <a:latin typeface="Arial" pitchFamily="38" charset="0"/>
              </a:rPr>
              <a:t>	  D</a:t>
            </a:r>
            <a:r>
              <a:rPr lang="en-US" sz="1800" baseline="30000" dirty="0" smtClean="0">
                <a:solidFill>
                  <a:srgbClr val="000090"/>
                </a:solidFill>
                <a:latin typeface="Arial" pitchFamily="38" charset="0"/>
              </a:rPr>
              <a:t>0</a:t>
            </a:r>
            <a:r>
              <a:rPr lang="en-US" sz="1800" dirty="0" smtClean="0">
                <a:solidFill>
                  <a:srgbClr val="000090"/>
                </a:solidFill>
                <a:latin typeface="Arial" pitchFamily="38" charset="0"/>
              </a:rPr>
              <a:t> </a:t>
            </a:r>
            <a:r>
              <a:rPr lang="en-US" sz="1800" dirty="0" err="1" smtClean="0">
                <a:solidFill>
                  <a:srgbClr val="000090"/>
                </a:solidFill>
                <a:latin typeface="Arial" pitchFamily="38" charset="0"/>
                <a:sym typeface="Symbol" pitchFamily="38" charset="2"/>
              </a:rPr>
              <a:t></a:t>
            </a:r>
            <a:r>
              <a:rPr lang="en-US" sz="1800" dirty="0" smtClean="0">
                <a:solidFill>
                  <a:srgbClr val="000090"/>
                </a:solidFill>
                <a:latin typeface="Arial" pitchFamily="38" charset="0"/>
              </a:rPr>
              <a:t> </a:t>
            </a:r>
            <a:r>
              <a:rPr lang="en-US" sz="1800" dirty="0" err="1" smtClean="0">
                <a:solidFill>
                  <a:srgbClr val="000090"/>
                </a:solidFill>
                <a:latin typeface="Arial" pitchFamily="38" charset="0"/>
              </a:rPr>
              <a:t>e</a:t>
            </a:r>
            <a:r>
              <a:rPr lang="en-US" sz="1800" baseline="30000" dirty="0" smtClean="0">
                <a:solidFill>
                  <a:srgbClr val="000090"/>
                </a:solidFill>
                <a:latin typeface="Arial" pitchFamily="38" charset="0"/>
              </a:rPr>
              <a:t>+</a:t>
            </a:r>
            <a:r>
              <a:rPr lang="en-US" sz="1800" dirty="0" smtClean="0">
                <a:solidFill>
                  <a:srgbClr val="000090"/>
                </a:solidFill>
                <a:latin typeface="Arial" pitchFamily="38" charset="0"/>
              </a:rPr>
              <a:t> + X 	 	BR = 6.87% </a:t>
            </a:r>
          </a:p>
          <a:p>
            <a:pPr>
              <a:lnSpc>
                <a:spcPct val="95000"/>
              </a:lnSpc>
              <a:spcBef>
                <a:spcPct val="3500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000090"/>
                </a:solidFill>
                <a:latin typeface="Arial" pitchFamily="38" charset="0"/>
              </a:rPr>
              <a:t>	  D</a:t>
            </a:r>
            <a:r>
              <a:rPr lang="en-US" sz="1800" baseline="30000" dirty="0" smtClean="0">
                <a:solidFill>
                  <a:srgbClr val="000090"/>
                </a:solidFill>
                <a:latin typeface="Arial" pitchFamily="38" charset="0"/>
              </a:rPr>
              <a:t>0</a:t>
            </a:r>
            <a:r>
              <a:rPr lang="en-US" sz="1800" dirty="0" smtClean="0">
                <a:solidFill>
                  <a:srgbClr val="000090"/>
                </a:solidFill>
                <a:latin typeface="Arial" pitchFamily="38" charset="0"/>
              </a:rPr>
              <a:t> </a:t>
            </a:r>
            <a:r>
              <a:rPr lang="en-US" sz="1800" dirty="0" err="1" smtClean="0">
                <a:solidFill>
                  <a:srgbClr val="000090"/>
                </a:solidFill>
                <a:latin typeface="Arial" pitchFamily="38" charset="0"/>
                <a:sym typeface="Symbol" pitchFamily="38" charset="2"/>
              </a:rPr>
              <a:t></a:t>
            </a:r>
            <a:r>
              <a:rPr lang="en-US" sz="1800" dirty="0" smtClean="0">
                <a:solidFill>
                  <a:srgbClr val="000090"/>
                </a:solidFill>
              </a:rPr>
              <a:t> </a:t>
            </a:r>
            <a:r>
              <a:rPr lang="en-US" sz="1800" dirty="0" err="1" smtClean="0">
                <a:solidFill>
                  <a:srgbClr val="000090"/>
                </a:solidFill>
                <a:latin typeface="Symbol" pitchFamily="38" charset="2"/>
              </a:rPr>
              <a:t>m</a:t>
            </a:r>
            <a:r>
              <a:rPr lang="en-US" sz="1800" baseline="30000" dirty="0" smtClean="0">
                <a:solidFill>
                  <a:srgbClr val="000090"/>
                </a:solidFill>
                <a:latin typeface="Arial" pitchFamily="38" charset="0"/>
              </a:rPr>
              <a:t>+</a:t>
            </a:r>
            <a:r>
              <a:rPr lang="en-US" sz="1800" dirty="0" smtClean="0">
                <a:solidFill>
                  <a:srgbClr val="000090"/>
                </a:solidFill>
                <a:latin typeface="Arial" pitchFamily="38" charset="0"/>
              </a:rPr>
              <a:t> + X	 	BR = 6.5%</a:t>
            </a:r>
          </a:p>
          <a:p>
            <a:pPr>
              <a:lnSpc>
                <a:spcPct val="95000"/>
              </a:lnSpc>
              <a:spcBef>
                <a:spcPct val="3500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000090"/>
                </a:solidFill>
                <a:latin typeface="Arial" pitchFamily="38" charset="0"/>
              </a:rPr>
              <a:t>	</a:t>
            </a:r>
            <a:r>
              <a:rPr lang="en-US" sz="1800" dirty="0" err="1" smtClean="0">
                <a:solidFill>
                  <a:srgbClr val="000090"/>
                </a:solidFill>
                <a:latin typeface="Arial" pitchFamily="38" charset="0"/>
              </a:rPr>
              <a:t>b</a:t>
            </a:r>
            <a:r>
              <a:rPr lang="en-US" sz="1800" dirty="0" smtClean="0">
                <a:solidFill>
                  <a:srgbClr val="000090"/>
                </a:solidFill>
                <a:latin typeface="Arial" pitchFamily="38" charset="0"/>
              </a:rPr>
              <a:t> </a:t>
            </a:r>
            <a:r>
              <a:rPr lang="en-US" sz="1800" dirty="0" err="1" smtClean="0">
                <a:solidFill>
                  <a:srgbClr val="000090"/>
                </a:solidFill>
                <a:latin typeface="Arial" pitchFamily="38" charset="0"/>
                <a:sym typeface="Symbol" pitchFamily="38" charset="2"/>
              </a:rPr>
              <a:t></a:t>
            </a:r>
            <a:r>
              <a:rPr lang="en-US" sz="1800" dirty="0" smtClean="0">
                <a:solidFill>
                  <a:srgbClr val="000090"/>
                </a:solidFill>
                <a:latin typeface="Arial" pitchFamily="38" charset="0"/>
                <a:sym typeface="Symbol" pitchFamily="38" charset="2"/>
              </a:rPr>
              <a:t> lepton + X	BR = 10.9% </a:t>
            </a:r>
          </a:p>
          <a:p>
            <a:pPr>
              <a:lnSpc>
                <a:spcPct val="95000"/>
              </a:lnSpc>
              <a:spcBef>
                <a:spcPct val="3500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000090"/>
                </a:solidFill>
                <a:latin typeface="Arial" pitchFamily="38" charset="0"/>
                <a:sym typeface="Symbol" pitchFamily="38" charset="2"/>
              </a:rPr>
              <a:t>	- </a:t>
            </a:r>
            <a:r>
              <a:rPr lang="en-US" sz="1800" dirty="0" smtClean="0">
                <a:solidFill>
                  <a:srgbClr val="000090"/>
                </a:solidFill>
                <a:latin typeface="Arial" pitchFamily="38" charset="0"/>
              </a:rPr>
              <a:t>robust electron trigger</a:t>
            </a:r>
          </a:p>
          <a:p>
            <a:pPr>
              <a:lnSpc>
                <a:spcPct val="95000"/>
              </a:lnSpc>
              <a:spcBef>
                <a:spcPct val="3500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000090"/>
                </a:solidFill>
                <a:latin typeface="Arial" pitchFamily="38" charset="0"/>
              </a:rPr>
              <a:t>	- needs handle on photonic electron background</a:t>
            </a:r>
          </a:p>
          <a:p>
            <a:pPr>
              <a:buNone/>
            </a:pPr>
            <a:r>
              <a:rPr lang="en-US" sz="2000" b="1" dirty="0" smtClean="0">
                <a:latin typeface="Arial"/>
                <a:cs typeface="Arial"/>
              </a:rPr>
              <a:t>Beauty via non-prompt </a:t>
            </a:r>
            <a:r>
              <a:rPr lang="en-US" sz="2000" b="1" dirty="0" smtClean="0">
                <a:latin typeface=""/>
                <a:cs typeface=""/>
                <a:sym typeface="Wingdings"/>
              </a:rPr>
              <a:t>J/</a:t>
            </a:r>
            <a:r>
              <a:rPr lang="en-US" sz="2000" b="1" dirty="0" smtClean="0">
                <a:latin typeface="Symbol" charset="2"/>
                <a:cs typeface="Symbol" charset="2"/>
                <a:sym typeface="Wingdings"/>
              </a:rPr>
              <a:t>ψ</a:t>
            </a:r>
            <a:endParaRPr lang="en-GB" sz="2000" b="1" dirty="0">
              <a:latin typeface="Symbol" charset="2"/>
              <a:cs typeface="Symbol" charset="2"/>
            </a:endParaRPr>
          </a:p>
        </p:txBody>
      </p:sp>
      <p:sp>
        <p:nvSpPr>
          <p:cNvPr id="386060" name="Rectangle 12"/>
          <p:cNvSpPr>
            <a:spLocks noChangeArrowheads="1"/>
          </p:cNvSpPr>
          <p:nvPr/>
        </p:nvSpPr>
        <p:spPr bwMode="auto">
          <a:xfrm>
            <a:off x="252966" y="23340"/>
            <a:ext cx="8662056" cy="71301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b="0" dirty="0">
                <a:solidFill>
                  <a:srgbClr val="000090"/>
                </a:solidFill>
                <a:latin typeface="Arial Narrow" pitchFamily="38" charset="0"/>
              </a:rPr>
              <a:t>Detection of</a:t>
            </a:r>
            <a:r>
              <a:rPr lang="en-US" sz="4400" b="0" dirty="0" smtClean="0">
                <a:solidFill>
                  <a:srgbClr val="000090"/>
                </a:solidFill>
                <a:latin typeface="Arial Narrow" pitchFamily="38" charset="0"/>
              </a:rPr>
              <a:t> open heavy</a:t>
            </a:r>
            <a:r>
              <a:rPr lang="en-US" sz="4400" b="0" dirty="0">
                <a:solidFill>
                  <a:srgbClr val="000090"/>
                </a:solidFill>
                <a:latin typeface="Arial Narrow" pitchFamily="38" charset="0"/>
              </a:rPr>
              <a:t>-</a:t>
            </a:r>
            <a:r>
              <a:rPr lang="en-US" sz="4400" b="0" dirty="0" smtClean="0">
                <a:solidFill>
                  <a:srgbClr val="000090"/>
                </a:solidFill>
                <a:latin typeface="Arial Narrow" pitchFamily="38" charset="0"/>
              </a:rPr>
              <a:t>flavour </a:t>
            </a:r>
            <a:r>
              <a:rPr lang="en-US" sz="4400" b="0" dirty="0">
                <a:solidFill>
                  <a:srgbClr val="000090"/>
                </a:solidFill>
                <a:latin typeface="Arial Narrow" pitchFamily="38" charset="0"/>
              </a:rPr>
              <a:t>particles</a:t>
            </a:r>
            <a:endParaRPr lang="en-GB" sz="4400" b="0" dirty="0">
              <a:solidFill>
                <a:srgbClr val="000090"/>
              </a:solidFill>
              <a:latin typeface="Arial Narrow" pitchFamily="3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 Mischke (Utrecht)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CA790B6-3DE3-224A-B164-0E89BB3F0D3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81809" y="5678021"/>
            <a:ext cx="20621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b="0" dirty="0" smtClean="0">
                <a:latin typeface=""/>
              </a:rPr>
              <a:t>f(c </a:t>
            </a:r>
            <a:r>
              <a:rPr lang="en-US" sz="1200" b="0" dirty="0" smtClean="0">
                <a:latin typeface=""/>
                <a:sym typeface="Wingdings"/>
              </a:rPr>
              <a:t></a:t>
            </a:r>
            <a:r>
              <a:rPr lang="en-US" sz="1200" b="0" dirty="0" smtClean="0">
                <a:latin typeface=""/>
              </a:rPr>
              <a:t> D</a:t>
            </a:r>
            <a:r>
              <a:rPr lang="en-US" sz="1200" b="0" baseline="30000" dirty="0" smtClean="0">
                <a:latin typeface=""/>
              </a:rPr>
              <a:t>0</a:t>
            </a:r>
            <a:r>
              <a:rPr lang="en-US" sz="1200" b="0" dirty="0" smtClean="0">
                <a:latin typeface=""/>
              </a:rPr>
              <a:t>) = 0.565 ± 0.032</a:t>
            </a:r>
          </a:p>
          <a:p>
            <a:pPr algn="l"/>
            <a:r>
              <a:rPr lang="en-US" sz="1200" b="0" dirty="0" smtClean="0">
                <a:latin typeface=""/>
              </a:rPr>
              <a:t>f(c </a:t>
            </a:r>
            <a:r>
              <a:rPr lang="en-US" sz="1200" b="0" dirty="0" smtClean="0">
                <a:latin typeface=""/>
                <a:sym typeface="Wingdings"/>
              </a:rPr>
              <a:t></a:t>
            </a:r>
            <a:r>
              <a:rPr lang="en-US" sz="1200" b="0" dirty="0" smtClean="0">
                <a:latin typeface=""/>
              </a:rPr>
              <a:t> D</a:t>
            </a:r>
            <a:r>
              <a:rPr lang="en-US" sz="1200" b="0" baseline="30000" dirty="0" smtClean="0">
                <a:latin typeface=""/>
              </a:rPr>
              <a:t>+</a:t>
            </a:r>
            <a:r>
              <a:rPr lang="en-US" sz="1200" b="0" dirty="0" smtClean="0">
                <a:latin typeface=""/>
              </a:rPr>
              <a:t>) = 0.246 ± 0.020 </a:t>
            </a:r>
          </a:p>
          <a:p>
            <a:pPr algn="l"/>
            <a:r>
              <a:rPr lang="en-US" sz="1200" b="0" dirty="0" smtClean="0">
                <a:latin typeface=""/>
              </a:rPr>
              <a:t>f(c </a:t>
            </a:r>
            <a:r>
              <a:rPr lang="en-US" sz="1200" b="0" dirty="0" smtClean="0">
                <a:latin typeface=""/>
                <a:sym typeface="Wingdings"/>
              </a:rPr>
              <a:t></a:t>
            </a:r>
            <a:r>
              <a:rPr lang="en-US" sz="1200" b="0" dirty="0" smtClean="0">
                <a:latin typeface=""/>
              </a:rPr>
              <a:t> D*</a:t>
            </a:r>
            <a:r>
              <a:rPr lang="en-US" sz="1200" b="0" baseline="30000" dirty="0" smtClean="0">
                <a:latin typeface=""/>
              </a:rPr>
              <a:t>+</a:t>
            </a:r>
            <a:r>
              <a:rPr lang="en-US" sz="1200" b="0" dirty="0" smtClean="0">
                <a:latin typeface=""/>
              </a:rPr>
              <a:t>) = 0.224 ± 0.028</a:t>
            </a:r>
          </a:p>
          <a:p>
            <a:pPr algn="l"/>
            <a:r>
              <a:rPr lang="en-US" sz="1200" b="0" dirty="0" smtClean="0">
                <a:latin typeface=""/>
              </a:rPr>
              <a:t>f(c </a:t>
            </a:r>
            <a:r>
              <a:rPr lang="en-US" sz="1200" b="0" dirty="0" smtClean="0">
                <a:latin typeface=""/>
                <a:sym typeface="Wingdings"/>
              </a:rPr>
              <a:t></a:t>
            </a:r>
            <a:r>
              <a:rPr lang="en-US" sz="1200" b="0" dirty="0" smtClean="0">
                <a:latin typeface=""/>
              </a:rPr>
              <a:t> D</a:t>
            </a:r>
            <a:r>
              <a:rPr lang="en-US" sz="1200" b="0" baseline="-25000" dirty="0" smtClean="0">
                <a:latin typeface=""/>
              </a:rPr>
              <a:t>s</a:t>
            </a:r>
            <a:r>
              <a:rPr lang="en-US" sz="1200" b="0" baseline="30000" dirty="0" smtClean="0">
                <a:latin typeface=""/>
              </a:rPr>
              <a:t>+</a:t>
            </a:r>
            <a:r>
              <a:rPr lang="en-US" sz="1200" b="0" dirty="0" smtClean="0">
                <a:latin typeface=""/>
              </a:rPr>
              <a:t>) = 0.080 ± 0.017</a:t>
            </a:r>
            <a:endParaRPr lang="en-US" sz="1200" b="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plot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23" y="3036457"/>
            <a:ext cx="4241383" cy="3538227"/>
          </a:xfrm>
          <a:prstGeom prst="rect">
            <a:avLst/>
          </a:prstGeom>
        </p:spPr>
      </p:pic>
      <p:pic>
        <p:nvPicPr>
          <p:cNvPr id="15" name="Picture 14" descr="2012-Jul-27-invmass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148" y="947146"/>
            <a:ext cx="1914513" cy="1984767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58250" y="16728"/>
            <a:ext cx="8827332" cy="71301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b="0" dirty="0" smtClean="0">
                <a:solidFill>
                  <a:srgbClr val="000090"/>
                </a:solidFill>
                <a:latin typeface="Arial Narrow" pitchFamily="-112" charset="0"/>
              </a:rPr>
              <a:t>Total charm production cross section in pp</a:t>
            </a:r>
            <a:endParaRPr lang="en-GB" sz="4400" b="0" dirty="0">
              <a:solidFill>
                <a:srgbClr val="000090"/>
              </a:solidFill>
              <a:latin typeface="Arial Narrow" pitchFamily="-112" charset="0"/>
            </a:endParaRP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11441" y="703115"/>
            <a:ext cx="9144000" cy="92075"/>
          </a:xfrm>
          <a:prstGeom prst="rect">
            <a:avLst/>
          </a:prstGeom>
          <a:solidFill>
            <a:srgbClr val="FFCC00">
              <a:alpha val="7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1600" u="sng">
              <a:solidFill>
                <a:srgbClr val="000000"/>
              </a:solidFill>
              <a:latin typeface="Arial" pitchFamily="-10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120653" y="5253605"/>
            <a:ext cx="2198716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200" i="1" dirty="0" smtClean="0">
                <a:latin typeface="Times New Roman"/>
                <a:cs typeface="Times New Roman"/>
              </a:rPr>
              <a:t>ALICE, JHEP 07, 191 (2012) </a:t>
            </a:r>
            <a:br>
              <a:rPr lang="en-US" sz="1200" i="1" dirty="0" smtClean="0">
                <a:latin typeface="Times New Roman"/>
                <a:cs typeface="Times New Roman"/>
              </a:rPr>
            </a:br>
            <a:r>
              <a:rPr lang="en-US" sz="1200" i="1" dirty="0" smtClean="0">
                <a:latin typeface="Times New Roman"/>
                <a:cs typeface="Times New Roman"/>
              </a:rPr>
              <a:t>and JHEP 01, 128 (2012)</a:t>
            </a:r>
          </a:p>
          <a:p>
            <a:pPr algn="l">
              <a:spcAft>
                <a:spcPts val="600"/>
              </a:spcAft>
            </a:pPr>
            <a:r>
              <a:rPr lang="en-US" sz="1200" b="0" i="1" dirty="0" smtClean="0">
                <a:latin typeface="Times New Roman"/>
                <a:cs typeface="Times New Roman"/>
              </a:rPr>
              <a:t>NLO: </a:t>
            </a:r>
            <a:r>
              <a:rPr lang="en-US" sz="1200" b="0" i="1" dirty="0" err="1" smtClean="0">
                <a:latin typeface="Times New Roman"/>
                <a:cs typeface="Times New Roman"/>
              </a:rPr>
              <a:t>Mangano</a:t>
            </a:r>
            <a:r>
              <a:rPr lang="en-US" sz="1200" b="0" i="1" dirty="0" smtClean="0">
                <a:latin typeface="Times New Roman"/>
                <a:cs typeface="Times New Roman"/>
              </a:rPr>
              <a:t>, </a:t>
            </a:r>
            <a:r>
              <a:rPr lang="en-US" sz="1200" b="0" i="1" dirty="0" err="1" smtClean="0">
                <a:latin typeface="Times New Roman"/>
                <a:cs typeface="Times New Roman"/>
              </a:rPr>
              <a:t>Nason</a:t>
            </a:r>
            <a:r>
              <a:rPr lang="en-US" sz="1200" b="0" i="1" dirty="0" smtClean="0">
                <a:latin typeface="Times New Roman"/>
                <a:cs typeface="Times New Roman"/>
              </a:rPr>
              <a:t>, </a:t>
            </a:r>
            <a:r>
              <a:rPr lang="en-US" sz="1200" b="0" i="1" dirty="0" err="1" smtClean="0">
                <a:latin typeface="Times New Roman"/>
                <a:cs typeface="Times New Roman"/>
              </a:rPr>
              <a:t>Ridolfi</a:t>
            </a:r>
            <a:r>
              <a:rPr lang="en-US" sz="1200" b="0" i="1" dirty="0" smtClean="0">
                <a:latin typeface="Times New Roman"/>
                <a:cs typeface="Times New Roman"/>
              </a:rPr>
              <a:t>, </a:t>
            </a:r>
            <a:r>
              <a:rPr lang="en-US" sz="1200" b="0" i="1" dirty="0" err="1" smtClean="0">
                <a:latin typeface="Times New Roman"/>
                <a:cs typeface="Times New Roman"/>
              </a:rPr>
              <a:t>Nucl</a:t>
            </a:r>
            <a:r>
              <a:rPr lang="en-US" sz="1200" b="0" i="1" dirty="0" smtClean="0">
                <a:latin typeface="Times New Roman"/>
                <a:cs typeface="Times New Roman"/>
              </a:rPr>
              <a:t>. Phys. B 373, 295 (1992)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2554" y="836791"/>
            <a:ext cx="546383" cy="720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3161" y="780916"/>
            <a:ext cx="519088" cy="77303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09147" y="2056361"/>
            <a:ext cx="6066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Arial" pitchFamily="38" charset="0"/>
              </a:rPr>
              <a:t>D</a:t>
            </a:r>
            <a:r>
              <a:rPr lang="en-US" baseline="30000" dirty="0" smtClean="0">
                <a:solidFill>
                  <a:srgbClr val="000090"/>
                </a:solidFill>
                <a:latin typeface="Arial" pitchFamily="38" charset="0"/>
              </a:rPr>
              <a:t>*+</a:t>
            </a:r>
            <a:endParaRPr lang="en-US" dirty="0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 Mischke (Utrecht)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CA790B6-3DE3-224A-B164-0E89BB3F0D3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23" name="Picture 22" descr="DstarCrossSection_pp7TeV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7364" y="1001593"/>
            <a:ext cx="1864575" cy="1946584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643360" y="1304333"/>
            <a:ext cx="6066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Arial" pitchFamily="38" charset="0"/>
              </a:rPr>
              <a:t>D</a:t>
            </a:r>
            <a:r>
              <a:rPr lang="en-US" baseline="30000" dirty="0" smtClean="0">
                <a:solidFill>
                  <a:srgbClr val="000090"/>
                </a:solidFill>
                <a:latin typeface="Arial" pitchFamily="38" charset="0"/>
              </a:rPr>
              <a:t>*+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4732928" y="1824292"/>
            <a:ext cx="4330257" cy="406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  <a:buFont typeface="Arial"/>
              <a:buChar char="•"/>
            </a:pPr>
            <a:r>
              <a:rPr lang="en-US" b="0" dirty="0" smtClean="0">
                <a:solidFill>
                  <a:srgbClr val="000000"/>
                </a:solidFill>
                <a:latin typeface="Arial"/>
                <a:cs typeface="Arial"/>
              </a:rPr>
              <a:t> Very good agreement between LHC experiments</a:t>
            </a:r>
          </a:p>
          <a:p>
            <a:pPr algn="l">
              <a:spcAft>
                <a:spcPts val="1200"/>
              </a:spcAft>
              <a:buFont typeface="Arial"/>
              <a:buChar char="•"/>
            </a:pPr>
            <a:r>
              <a:rPr lang="en-US" b="0" dirty="0" smtClean="0">
                <a:solidFill>
                  <a:srgbClr val="000090"/>
                </a:solidFill>
                <a:latin typeface="Arial"/>
                <a:cs typeface="Arial"/>
              </a:rPr>
              <a:t> Consistency with NLO </a:t>
            </a:r>
            <a:r>
              <a:rPr lang="en-US" b="0" dirty="0" err="1" smtClean="0">
                <a:solidFill>
                  <a:srgbClr val="000090"/>
                </a:solidFill>
                <a:latin typeface="Arial"/>
                <a:cs typeface="Arial"/>
              </a:rPr>
              <a:t>pQCD</a:t>
            </a:r>
            <a:r>
              <a:rPr lang="en-US" b="0" dirty="0" smtClean="0">
                <a:solidFill>
                  <a:srgbClr val="000090"/>
                </a:solidFill>
                <a:latin typeface="Arial"/>
                <a:cs typeface="Arial"/>
              </a:rPr>
              <a:t> calculations, although at the upper limit</a:t>
            </a:r>
            <a:endParaRPr lang="en-US" sz="1600" b="0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algn="l">
              <a:spcBef>
                <a:spcPct val="25000"/>
              </a:spcBef>
              <a:spcAft>
                <a:spcPts val="1200"/>
              </a:spcAft>
              <a:buFont typeface="Wingdings" pitchFamily="1" charset="2"/>
              <a:buChar char="à"/>
            </a:pPr>
            <a:r>
              <a:rPr lang="en-US" b="0" dirty="0" smtClean="0">
                <a:solidFill>
                  <a:srgbClr val="000000"/>
                </a:solidFill>
                <a:latin typeface="Arial"/>
                <a:cs typeface="Arial"/>
                <a:sym typeface="Symbol" pitchFamily="-112" charset="2"/>
              </a:rPr>
              <a:t> Parton spectra from </a:t>
            </a:r>
            <a:r>
              <a:rPr lang="en-US" b="0" dirty="0" err="1" smtClean="0">
                <a:solidFill>
                  <a:srgbClr val="000000"/>
                </a:solidFill>
                <a:latin typeface="Arial"/>
                <a:cs typeface="Arial"/>
                <a:sym typeface="Symbol" pitchFamily="-112" charset="2"/>
              </a:rPr>
              <a:t>pQCD</a:t>
            </a:r>
            <a:r>
              <a:rPr lang="en-US" b="0" dirty="0" smtClean="0">
                <a:solidFill>
                  <a:srgbClr val="000000"/>
                </a:solidFill>
                <a:latin typeface="Arial"/>
                <a:cs typeface="Arial"/>
                <a:sym typeface="Symbol" pitchFamily="-112" charset="2"/>
              </a:rPr>
              <a:t> input for energy loss models</a:t>
            </a:r>
          </a:p>
          <a:p>
            <a:pPr algn="l">
              <a:spcBef>
                <a:spcPct val="25000"/>
              </a:spcBef>
              <a:spcAft>
                <a:spcPts val="1200"/>
              </a:spcAft>
              <a:buFont typeface="Wingdings" pitchFamily="1" charset="2"/>
              <a:buChar char="à"/>
            </a:pPr>
            <a:r>
              <a:rPr lang="en-US" b="0" dirty="0" smtClean="0">
                <a:solidFill>
                  <a:srgbClr val="000000"/>
                </a:solidFill>
                <a:latin typeface="Arial"/>
                <a:ea typeface="Arial" pitchFamily="-112" charset="0"/>
                <a:cs typeface="Arial"/>
              </a:rPr>
              <a:t> Baseline for measurements in Pb-Pb</a:t>
            </a:r>
            <a:endParaRPr lang="en-US" b="0" dirty="0" smtClean="0">
              <a:solidFill>
                <a:srgbClr val="000000"/>
              </a:solidFill>
              <a:latin typeface="Arial"/>
              <a:cs typeface="Arial"/>
              <a:sym typeface="Symbol" pitchFamily="-112" charset="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36285" y="3991433"/>
            <a:ext cx="61171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dirty="0" smtClean="0">
                <a:solidFill>
                  <a:srgbClr val="FF0000"/>
                </a:solidFill>
              </a:rPr>
              <a:t>!</a:t>
            </a:r>
            <a:endParaRPr lang="en-US" sz="10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9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1" i="0" u="sng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1" i="0" u="sng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14700</TotalTime>
  <Words>3047</Words>
  <Application>Microsoft Macintosh PowerPoint</Application>
  <PresentationFormat>On-screen Show (4:3)</PresentationFormat>
  <Paragraphs>520</Paragraphs>
  <Slides>49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Default Design</vt:lpstr>
      <vt:lpstr>19_Default Design</vt:lpstr>
      <vt:lpstr>2_Default Design</vt:lpstr>
      <vt:lpstr>3_Default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mischke</dc:creator>
  <cp:lastModifiedBy>Andre Mischke</cp:lastModifiedBy>
  <cp:revision>547</cp:revision>
  <cp:lastPrinted>2014-09-14T11:15:46Z</cp:lastPrinted>
  <dcterms:created xsi:type="dcterms:W3CDTF">2013-12-12T14:33:26Z</dcterms:created>
  <dcterms:modified xsi:type="dcterms:W3CDTF">2015-01-27T23:00:26Z</dcterms:modified>
</cp:coreProperties>
</file>